
<file path=[Content_Types].xml><?xml version="1.0" encoding="utf-8"?>
<Types xmlns="http://schemas.openxmlformats.org/package/2006/content-types">
  <Default Extension="png" ContentType="image/png"/>
  <Default Extension="jfif" ContentType="image/jpe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66" r:id="rId6"/>
    <p:sldId id="267" r:id="rId7"/>
    <p:sldId id="268" r:id="rId8"/>
    <p:sldId id="269" r:id="rId9"/>
    <p:sldId id="270" r:id="rId10"/>
    <p:sldId id="271" r:id="rId11"/>
    <p:sldId id="272"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8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0C9AD4-9199-41A1-9002-13E28BA4BF7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401EF23-EFF9-4169-ACA4-8E58B44C70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D54D7E2-0543-4A34-8D01-215375A95848}"/>
              </a:ext>
            </a:extLst>
          </p:cNvPr>
          <p:cNvSpPr>
            <a:spLocks noGrp="1"/>
          </p:cNvSpPr>
          <p:nvPr>
            <p:ph type="dt" sz="half" idx="10"/>
          </p:nvPr>
        </p:nvSpPr>
        <p:spPr/>
        <p:txBody>
          <a:bodyPr/>
          <a:lstStyle/>
          <a:p>
            <a:fld id="{E8DE6323-258B-4BAA-9E22-D6B0E5313E3B}" type="datetimeFigureOut">
              <a:rPr lang="fr-FR" smtClean="0"/>
              <a:t>17/11/2020</a:t>
            </a:fld>
            <a:endParaRPr lang="fr-FR"/>
          </a:p>
        </p:txBody>
      </p:sp>
      <p:sp>
        <p:nvSpPr>
          <p:cNvPr id="5" name="Espace réservé du pied de page 4">
            <a:extLst>
              <a:ext uri="{FF2B5EF4-FFF2-40B4-BE49-F238E27FC236}">
                <a16:creationId xmlns:a16="http://schemas.microsoft.com/office/drawing/2014/main" id="{3F2016AD-F8A3-4292-8AE5-3487952128D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C5CF619-09C3-4BCC-A958-E9863088AEA2}"/>
              </a:ext>
            </a:extLst>
          </p:cNvPr>
          <p:cNvSpPr>
            <a:spLocks noGrp="1"/>
          </p:cNvSpPr>
          <p:nvPr>
            <p:ph type="sldNum" sz="quarter" idx="12"/>
          </p:nvPr>
        </p:nvSpPr>
        <p:spPr/>
        <p:txBody>
          <a:bodyPr/>
          <a:lstStyle/>
          <a:p>
            <a:fld id="{AA29DB33-584E-4A03-B06C-E1DBBA8601CE}" type="slidenum">
              <a:rPr lang="fr-FR" smtClean="0"/>
              <a:t>‹N°›</a:t>
            </a:fld>
            <a:endParaRPr lang="fr-FR"/>
          </a:p>
        </p:txBody>
      </p:sp>
    </p:spTree>
    <p:extLst>
      <p:ext uri="{BB962C8B-B14F-4D97-AF65-F5344CB8AC3E}">
        <p14:creationId xmlns:p14="http://schemas.microsoft.com/office/powerpoint/2010/main" val="1631861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522F12-8460-4E29-BFD9-EBEE2F73C84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79038BB-8882-482B-A807-E39EF710AFA5}"/>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A73B8D6-9252-4C24-8B7C-A87BE4C7C69A}"/>
              </a:ext>
            </a:extLst>
          </p:cNvPr>
          <p:cNvSpPr>
            <a:spLocks noGrp="1"/>
          </p:cNvSpPr>
          <p:nvPr>
            <p:ph type="dt" sz="half" idx="10"/>
          </p:nvPr>
        </p:nvSpPr>
        <p:spPr/>
        <p:txBody>
          <a:bodyPr/>
          <a:lstStyle/>
          <a:p>
            <a:fld id="{E8DE6323-258B-4BAA-9E22-D6B0E5313E3B}" type="datetimeFigureOut">
              <a:rPr lang="fr-FR" smtClean="0"/>
              <a:t>17/11/2020</a:t>
            </a:fld>
            <a:endParaRPr lang="fr-FR"/>
          </a:p>
        </p:txBody>
      </p:sp>
      <p:sp>
        <p:nvSpPr>
          <p:cNvPr id="5" name="Espace réservé du pied de page 4">
            <a:extLst>
              <a:ext uri="{FF2B5EF4-FFF2-40B4-BE49-F238E27FC236}">
                <a16:creationId xmlns:a16="http://schemas.microsoft.com/office/drawing/2014/main" id="{64D91B01-DD0E-428B-8E99-7FB708CB47C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A50172-3A5D-45E8-B89F-6E82C76E2974}"/>
              </a:ext>
            </a:extLst>
          </p:cNvPr>
          <p:cNvSpPr>
            <a:spLocks noGrp="1"/>
          </p:cNvSpPr>
          <p:nvPr>
            <p:ph type="sldNum" sz="quarter" idx="12"/>
          </p:nvPr>
        </p:nvSpPr>
        <p:spPr/>
        <p:txBody>
          <a:bodyPr/>
          <a:lstStyle/>
          <a:p>
            <a:fld id="{AA29DB33-584E-4A03-B06C-E1DBBA8601CE}" type="slidenum">
              <a:rPr lang="fr-FR" smtClean="0"/>
              <a:t>‹N°›</a:t>
            </a:fld>
            <a:endParaRPr lang="fr-FR"/>
          </a:p>
        </p:txBody>
      </p:sp>
    </p:spTree>
    <p:extLst>
      <p:ext uri="{BB962C8B-B14F-4D97-AF65-F5344CB8AC3E}">
        <p14:creationId xmlns:p14="http://schemas.microsoft.com/office/powerpoint/2010/main" val="4173489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A21D15-1644-4076-8A97-8317B0A43B3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D60C6BA-AD70-4BD0-89E6-D93F106A73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95CCBC18-6967-422A-B312-C8BD9B26B504}"/>
              </a:ext>
            </a:extLst>
          </p:cNvPr>
          <p:cNvSpPr>
            <a:spLocks noGrp="1"/>
          </p:cNvSpPr>
          <p:nvPr>
            <p:ph type="dt" sz="half" idx="10"/>
          </p:nvPr>
        </p:nvSpPr>
        <p:spPr/>
        <p:txBody>
          <a:bodyPr/>
          <a:lstStyle/>
          <a:p>
            <a:fld id="{E8DE6323-258B-4BAA-9E22-D6B0E5313E3B}" type="datetimeFigureOut">
              <a:rPr lang="fr-FR" smtClean="0"/>
              <a:t>17/11/2020</a:t>
            </a:fld>
            <a:endParaRPr lang="fr-FR"/>
          </a:p>
        </p:txBody>
      </p:sp>
      <p:sp>
        <p:nvSpPr>
          <p:cNvPr id="5" name="Espace réservé du pied de page 4">
            <a:extLst>
              <a:ext uri="{FF2B5EF4-FFF2-40B4-BE49-F238E27FC236}">
                <a16:creationId xmlns:a16="http://schemas.microsoft.com/office/drawing/2014/main" id="{C2A8533E-0851-4632-9E55-5328D3CAB1C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528B0E1-C3CF-41D3-B871-7C14F9AD2B7B}"/>
              </a:ext>
            </a:extLst>
          </p:cNvPr>
          <p:cNvSpPr>
            <a:spLocks noGrp="1"/>
          </p:cNvSpPr>
          <p:nvPr>
            <p:ph type="sldNum" sz="quarter" idx="12"/>
          </p:nvPr>
        </p:nvSpPr>
        <p:spPr/>
        <p:txBody>
          <a:bodyPr/>
          <a:lstStyle/>
          <a:p>
            <a:fld id="{AA29DB33-584E-4A03-B06C-E1DBBA8601CE}" type="slidenum">
              <a:rPr lang="fr-FR" smtClean="0"/>
              <a:t>‹N°›</a:t>
            </a:fld>
            <a:endParaRPr lang="fr-FR"/>
          </a:p>
        </p:txBody>
      </p:sp>
    </p:spTree>
    <p:extLst>
      <p:ext uri="{BB962C8B-B14F-4D97-AF65-F5344CB8AC3E}">
        <p14:creationId xmlns:p14="http://schemas.microsoft.com/office/powerpoint/2010/main" val="3148145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6CA61F-9542-4169-ABE4-E70D226D84E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029CBFA-E2C6-4437-BBED-9E70050D7F01}"/>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75FE54E-3E00-44A3-97AA-9851DFEE8D19}"/>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D7B13CD-3202-492B-A0D6-52D1DFB9E275}"/>
              </a:ext>
            </a:extLst>
          </p:cNvPr>
          <p:cNvSpPr>
            <a:spLocks noGrp="1"/>
          </p:cNvSpPr>
          <p:nvPr>
            <p:ph type="dt" sz="half" idx="10"/>
          </p:nvPr>
        </p:nvSpPr>
        <p:spPr/>
        <p:txBody>
          <a:bodyPr/>
          <a:lstStyle/>
          <a:p>
            <a:fld id="{E8DE6323-258B-4BAA-9E22-D6B0E5313E3B}" type="datetimeFigureOut">
              <a:rPr lang="fr-FR" smtClean="0"/>
              <a:t>17/11/2020</a:t>
            </a:fld>
            <a:endParaRPr lang="fr-FR"/>
          </a:p>
        </p:txBody>
      </p:sp>
      <p:sp>
        <p:nvSpPr>
          <p:cNvPr id="6" name="Espace réservé du pied de page 5">
            <a:extLst>
              <a:ext uri="{FF2B5EF4-FFF2-40B4-BE49-F238E27FC236}">
                <a16:creationId xmlns:a16="http://schemas.microsoft.com/office/drawing/2014/main" id="{DE7A0372-6C90-4291-8CC7-DC8C89FDD07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1919C1B-8FD6-44E5-8EB3-45E71365DDE9}"/>
              </a:ext>
            </a:extLst>
          </p:cNvPr>
          <p:cNvSpPr>
            <a:spLocks noGrp="1"/>
          </p:cNvSpPr>
          <p:nvPr>
            <p:ph type="sldNum" sz="quarter" idx="12"/>
          </p:nvPr>
        </p:nvSpPr>
        <p:spPr/>
        <p:txBody>
          <a:bodyPr/>
          <a:lstStyle/>
          <a:p>
            <a:fld id="{AA29DB33-584E-4A03-B06C-E1DBBA8601CE}" type="slidenum">
              <a:rPr lang="fr-FR" smtClean="0"/>
              <a:t>‹N°›</a:t>
            </a:fld>
            <a:endParaRPr lang="fr-FR"/>
          </a:p>
        </p:txBody>
      </p:sp>
    </p:spTree>
    <p:extLst>
      <p:ext uri="{BB962C8B-B14F-4D97-AF65-F5344CB8AC3E}">
        <p14:creationId xmlns:p14="http://schemas.microsoft.com/office/powerpoint/2010/main" val="2632038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8532E2-EDB5-4F02-BA04-CF926C23138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14249D2-376D-4DB7-BA2A-6304BAF78B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8338D3CC-4F75-49EB-B05D-4916A6BD7049}"/>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112C1E3-012A-4377-80DF-C9FFFC0E8F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79D1598E-3DEE-4A67-BFF1-95ED52FDD410}"/>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89FF02F-7CA9-4B3C-B21C-E2309E5ABA5E}"/>
              </a:ext>
            </a:extLst>
          </p:cNvPr>
          <p:cNvSpPr>
            <a:spLocks noGrp="1"/>
          </p:cNvSpPr>
          <p:nvPr>
            <p:ph type="dt" sz="half" idx="10"/>
          </p:nvPr>
        </p:nvSpPr>
        <p:spPr/>
        <p:txBody>
          <a:bodyPr/>
          <a:lstStyle/>
          <a:p>
            <a:fld id="{E8DE6323-258B-4BAA-9E22-D6B0E5313E3B}" type="datetimeFigureOut">
              <a:rPr lang="fr-FR" smtClean="0"/>
              <a:t>17/11/2020</a:t>
            </a:fld>
            <a:endParaRPr lang="fr-FR"/>
          </a:p>
        </p:txBody>
      </p:sp>
      <p:sp>
        <p:nvSpPr>
          <p:cNvPr id="8" name="Espace réservé du pied de page 7">
            <a:extLst>
              <a:ext uri="{FF2B5EF4-FFF2-40B4-BE49-F238E27FC236}">
                <a16:creationId xmlns:a16="http://schemas.microsoft.com/office/drawing/2014/main" id="{5DB30B2C-E2ED-4958-B991-9E54D8EA6CC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D3CD678-7E66-4228-B1F5-C72A09970A2A}"/>
              </a:ext>
            </a:extLst>
          </p:cNvPr>
          <p:cNvSpPr>
            <a:spLocks noGrp="1"/>
          </p:cNvSpPr>
          <p:nvPr>
            <p:ph type="sldNum" sz="quarter" idx="12"/>
          </p:nvPr>
        </p:nvSpPr>
        <p:spPr/>
        <p:txBody>
          <a:bodyPr/>
          <a:lstStyle/>
          <a:p>
            <a:fld id="{AA29DB33-584E-4A03-B06C-E1DBBA8601CE}" type="slidenum">
              <a:rPr lang="fr-FR" smtClean="0"/>
              <a:t>‹N°›</a:t>
            </a:fld>
            <a:endParaRPr lang="fr-FR"/>
          </a:p>
        </p:txBody>
      </p:sp>
    </p:spTree>
    <p:extLst>
      <p:ext uri="{BB962C8B-B14F-4D97-AF65-F5344CB8AC3E}">
        <p14:creationId xmlns:p14="http://schemas.microsoft.com/office/powerpoint/2010/main" val="3996928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28A5C1-E90A-4867-8172-29F38858E74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787480A-BA3E-4831-9DF1-444273434F1C}"/>
              </a:ext>
            </a:extLst>
          </p:cNvPr>
          <p:cNvSpPr>
            <a:spLocks noGrp="1"/>
          </p:cNvSpPr>
          <p:nvPr>
            <p:ph type="dt" sz="half" idx="10"/>
          </p:nvPr>
        </p:nvSpPr>
        <p:spPr/>
        <p:txBody>
          <a:bodyPr/>
          <a:lstStyle/>
          <a:p>
            <a:fld id="{E8DE6323-258B-4BAA-9E22-D6B0E5313E3B}" type="datetimeFigureOut">
              <a:rPr lang="fr-FR" smtClean="0"/>
              <a:t>17/11/2020</a:t>
            </a:fld>
            <a:endParaRPr lang="fr-FR"/>
          </a:p>
        </p:txBody>
      </p:sp>
      <p:sp>
        <p:nvSpPr>
          <p:cNvPr id="4" name="Espace réservé du pied de page 3">
            <a:extLst>
              <a:ext uri="{FF2B5EF4-FFF2-40B4-BE49-F238E27FC236}">
                <a16:creationId xmlns:a16="http://schemas.microsoft.com/office/drawing/2014/main" id="{AFE7C352-CD9B-44AF-85CA-32EA3A74989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D1288B2-F728-49C9-88CF-E372B76A48FD}"/>
              </a:ext>
            </a:extLst>
          </p:cNvPr>
          <p:cNvSpPr>
            <a:spLocks noGrp="1"/>
          </p:cNvSpPr>
          <p:nvPr>
            <p:ph type="sldNum" sz="quarter" idx="12"/>
          </p:nvPr>
        </p:nvSpPr>
        <p:spPr/>
        <p:txBody>
          <a:bodyPr/>
          <a:lstStyle/>
          <a:p>
            <a:fld id="{AA29DB33-584E-4A03-B06C-E1DBBA8601CE}" type="slidenum">
              <a:rPr lang="fr-FR" smtClean="0"/>
              <a:t>‹N°›</a:t>
            </a:fld>
            <a:endParaRPr lang="fr-FR"/>
          </a:p>
        </p:txBody>
      </p:sp>
    </p:spTree>
    <p:extLst>
      <p:ext uri="{BB962C8B-B14F-4D97-AF65-F5344CB8AC3E}">
        <p14:creationId xmlns:p14="http://schemas.microsoft.com/office/powerpoint/2010/main" val="2917416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C0A6A2A-F76F-4F77-89B6-4A6FBAAF5C70}"/>
              </a:ext>
            </a:extLst>
          </p:cNvPr>
          <p:cNvSpPr>
            <a:spLocks noGrp="1"/>
          </p:cNvSpPr>
          <p:nvPr>
            <p:ph type="dt" sz="half" idx="10"/>
          </p:nvPr>
        </p:nvSpPr>
        <p:spPr/>
        <p:txBody>
          <a:bodyPr/>
          <a:lstStyle/>
          <a:p>
            <a:fld id="{E8DE6323-258B-4BAA-9E22-D6B0E5313E3B}" type="datetimeFigureOut">
              <a:rPr lang="fr-FR" smtClean="0"/>
              <a:t>17/11/2020</a:t>
            </a:fld>
            <a:endParaRPr lang="fr-FR"/>
          </a:p>
        </p:txBody>
      </p:sp>
      <p:sp>
        <p:nvSpPr>
          <p:cNvPr id="3" name="Espace réservé du pied de page 2">
            <a:extLst>
              <a:ext uri="{FF2B5EF4-FFF2-40B4-BE49-F238E27FC236}">
                <a16:creationId xmlns:a16="http://schemas.microsoft.com/office/drawing/2014/main" id="{3AAAC7C8-5D3A-43BF-BF9E-A03575E66C9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3A18110-4EC2-4D40-958A-C96FBABD833C}"/>
              </a:ext>
            </a:extLst>
          </p:cNvPr>
          <p:cNvSpPr>
            <a:spLocks noGrp="1"/>
          </p:cNvSpPr>
          <p:nvPr>
            <p:ph type="sldNum" sz="quarter" idx="12"/>
          </p:nvPr>
        </p:nvSpPr>
        <p:spPr/>
        <p:txBody>
          <a:bodyPr/>
          <a:lstStyle/>
          <a:p>
            <a:fld id="{AA29DB33-584E-4A03-B06C-E1DBBA8601CE}" type="slidenum">
              <a:rPr lang="fr-FR" smtClean="0"/>
              <a:t>‹N°›</a:t>
            </a:fld>
            <a:endParaRPr lang="fr-FR"/>
          </a:p>
        </p:txBody>
      </p:sp>
    </p:spTree>
    <p:extLst>
      <p:ext uri="{BB962C8B-B14F-4D97-AF65-F5344CB8AC3E}">
        <p14:creationId xmlns:p14="http://schemas.microsoft.com/office/powerpoint/2010/main" val="2340584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055B97-FD74-455A-9A58-10D8338C74E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3C85D78-C0CE-4ECE-80EB-FE38D40BD8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9D4F1CE-08BF-4304-950B-1F86FFD028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15A4302A-E610-49BE-A525-4F633A037A7F}"/>
              </a:ext>
            </a:extLst>
          </p:cNvPr>
          <p:cNvSpPr>
            <a:spLocks noGrp="1"/>
          </p:cNvSpPr>
          <p:nvPr>
            <p:ph type="dt" sz="half" idx="10"/>
          </p:nvPr>
        </p:nvSpPr>
        <p:spPr/>
        <p:txBody>
          <a:bodyPr/>
          <a:lstStyle/>
          <a:p>
            <a:fld id="{E8DE6323-258B-4BAA-9E22-D6B0E5313E3B}" type="datetimeFigureOut">
              <a:rPr lang="fr-FR" smtClean="0"/>
              <a:t>17/11/2020</a:t>
            </a:fld>
            <a:endParaRPr lang="fr-FR"/>
          </a:p>
        </p:txBody>
      </p:sp>
      <p:sp>
        <p:nvSpPr>
          <p:cNvPr id="6" name="Espace réservé du pied de page 5">
            <a:extLst>
              <a:ext uri="{FF2B5EF4-FFF2-40B4-BE49-F238E27FC236}">
                <a16:creationId xmlns:a16="http://schemas.microsoft.com/office/drawing/2014/main" id="{1888157F-5336-4CAB-960F-2BD1CB7A5C1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5F96515-B23D-4CBC-9009-8F99D9FB43DB}"/>
              </a:ext>
            </a:extLst>
          </p:cNvPr>
          <p:cNvSpPr>
            <a:spLocks noGrp="1"/>
          </p:cNvSpPr>
          <p:nvPr>
            <p:ph type="sldNum" sz="quarter" idx="12"/>
          </p:nvPr>
        </p:nvSpPr>
        <p:spPr/>
        <p:txBody>
          <a:bodyPr/>
          <a:lstStyle/>
          <a:p>
            <a:fld id="{AA29DB33-584E-4A03-B06C-E1DBBA8601CE}" type="slidenum">
              <a:rPr lang="fr-FR" smtClean="0"/>
              <a:t>‹N°›</a:t>
            </a:fld>
            <a:endParaRPr lang="fr-FR"/>
          </a:p>
        </p:txBody>
      </p:sp>
    </p:spTree>
    <p:extLst>
      <p:ext uri="{BB962C8B-B14F-4D97-AF65-F5344CB8AC3E}">
        <p14:creationId xmlns:p14="http://schemas.microsoft.com/office/powerpoint/2010/main" val="2821199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5B843D-3C3F-4E7A-8317-AB364FE137F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89453C1-8656-46A7-B4A9-358AAD74D5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478B659-9D66-40D6-9EEC-DBE703C294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6D6B15CB-DF4D-465D-B82A-7999FAA86A00}"/>
              </a:ext>
            </a:extLst>
          </p:cNvPr>
          <p:cNvSpPr>
            <a:spLocks noGrp="1"/>
          </p:cNvSpPr>
          <p:nvPr>
            <p:ph type="dt" sz="half" idx="10"/>
          </p:nvPr>
        </p:nvSpPr>
        <p:spPr/>
        <p:txBody>
          <a:bodyPr/>
          <a:lstStyle/>
          <a:p>
            <a:fld id="{E8DE6323-258B-4BAA-9E22-D6B0E5313E3B}" type="datetimeFigureOut">
              <a:rPr lang="fr-FR" smtClean="0"/>
              <a:t>17/11/2020</a:t>
            </a:fld>
            <a:endParaRPr lang="fr-FR"/>
          </a:p>
        </p:txBody>
      </p:sp>
      <p:sp>
        <p:nvSpPr>
          <p:cNvPr id="6" name="Espace réservé du pied de page 5">
            <a:extLst>
              <a:ext uri="{FF2B5EF4-FFF2-40B4-BE49-F238E27FC236}">
                <a16:creationId xmlns:a16="http://schemas.microsoft.com/office/drawing/2014/main" id="{719D0F48-7D41-4EE4-A8D0-F43F01DB647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BBFC368-4207-42D0-984C-6A4BBFE4F43A}"/>
              </a:ext>
            </a:extLst>
          </p:cNvPr>
          <p:cNvSpPr>
            <a:spLocks noGrp="1"/>
          </p:cNvSpPr>
          <p:nvPr>
            <p:ph type="sldNum" sz="quarter" idx="12"/>
          </p:nvPr>
        </p:nvSpPr>
        <p:spPr/>
        <p:txBody>
          <a:bodyPr/>
          <a:lstStyle/>
          <a:p>
            <a:fld id="{AA29DB33-584E-4A03-B06C-E1DBBA8601CE}" type="slidenum">
              <a:rPr lang="fr-FR" smtClean="0"/>
              <a:t>‹N°›</a:t>
            </a:fld>
            <a:endParaRPr lang="fr-FR"/>
          </a:p>
        </p:txBody>
      </p:sp>
    </p:spTree>
    <p:extLst>
      <p:ext uri="{BB962C8B-B14F-4D97-AF65-F5344CB8AC3E}">
        <p14:creationId xmlns:p14="http://schemas.microsoft.com/office/powerpoint/2010/main" val="3165368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78BF1A-115C-4299-AFFF-5371AD88B5D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4E680B9-6886-44B9-998D-DB272F2AE9DA}"/>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628E3C-56BE-47DC-8CA8-81B7C513EE59}"/>
              </a:ext>
            </a:extLst>
          </p:cNvPr>
          <p:cNvSpPr>
            <a:spLocks noGrp="1"/>
          </p:cNvSpPr>
          <p:nvPr>
            <p:ph type="dt" sz="half" idx="10"/>
          </p:nvPr>
        </p:nvSpPr>
        <p:spPr/>
        <p:txBody>
          <a:bodyPr/>
          <a:lstStyle/>
          <a:p>
            <a:fld id="{E8DE6323-258B-4BAA-9E22-D6B0E5313E3B}" type="datetimeFigureOut">
              <a:rPr lang="fr-FR" smtClean="0"/>
              <a:t>17/11/2020</a:t>
            </a:fld>
            <a:endParaRPr lang="fr-FR"/>
          </a:p>
        </p:txBody>
      </p:sp>
      <p:sp>
        <p:nvSpPr>
          <p:cNvPr id="5" name="Espace réservé du pied de page 4">
            <a:extLst>
              <a:ext uri="{FF2B5EF4-FFF2-40B4-BE49-F238E27FC236}">
                <a16:creationId xmlns:a16="http://schemas.microsoft.com/office/drawing/2014/main" id="{5767A061-FD17-4A6B-ADE8-8AFA3ACE7FD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8246118-3505-45DB-AB10-D4141A28D167}"/>
              </a:ext>
            </a:extLst>
          </p:cNvPr>
          <p:cNvSpPr>
            <a:spLocks noGrp="1"/>
          </p:cNvSpPr>
          <p:nvPr>
            <p:ph type="sldNum" sz="quarter" idx="12"/>
          </p:nvPr>
        </p:nvSpPr>
        <p:spPr/>
        <p:txBody>
          <a:bodyPr/>
          <a:lstStyle/>
          <a:p>
            <a:fld id="{AA29DB33-584E-4A03-B06C-E1DBBA8601CE}" type="slidenum">
              <a:rPr lang="fr-FR" smtClean="0"/>
              <a:t>‹N°›</a:t>
            </a:fld>
            <a:endParaRPr lang="fr-FR"/>
          </a:p>
        </p:txBody>
      </p:sp>
    </p:spTree>
    <p:extLst>
      <p:ext uri="{BB962C8B-B14F-4D97-AF65-F5344CB8AC3E}">
        <p14:creationId xmlns:p14="http://schemas.microsoft.com/office/powerpoint/2010/main" val="357314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2703F35-061F-4E6D-B778-72EA3652FAE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8CA6E71-0DF3-4927-8BF1-42F4C2E10B32}"/>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07F5623-F0AA-48C4-BFF2-36D22BE5E6A6}"/>
              </a:ext>
            </a:extLst>
          </p:cNvPr>
          <p:cNvSpPr>
            <a:spLocks noGrp="1"/>
          </p:cNvSpPr>
          <p:nvPr>
            <p:ph type="dt" sz="half" idx="10"/>
          </p:nvPr>
        </p:nvSpPr>
        <p:spPr/>
        <p:txBody>
          <a:bodyPr/>
          <a:lstStyle/>
          <a:p>
            <a:fld id="{E8DE6323-258B-4BAA-9E22-D6B0E5313E3B}" type="datetimeFigureOut">
              <a:rPr lang="fr-FR" smtClean="0"/>
              <a:t>17/11/2020</a:t>
            </a:fld>
            <a:endParaRPr lang="fr-FR"/>
          </a:p>
        </p:txBody>
      </p:sp>
      <p:sp>
        <p:nvSpPr>
          <p:cNvPr id="5" name="Espace réservé du pied de page 4">
            <a:extLst>
              <a:ext uri="{FF2B5EF4-FFF2-40B4-BE49-F238E27FC236}">
                <a16:creationId xmlns:a16="http://schemas.microsoft.com/office/drawing/2014/main" id="{3D8ACFCF-2F43-4F2D-BA2D-38D857AC0EB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2F68156-3383-42F7-9077-D42E10C2195D}"/>
              </a:ext>
            </a:extLst>
          </p:cNvPr>
          <p:cNvSpPr>
            <a:spLocks noGrp="1"/>
          </p:cNvSpPr>
          <p:nvPr>
            <p:ph type="sldNum" sz="quarter" idx="12"/>
          </p:nvPr>
        </p:nvSpPr>
        <p:spPr/>
        <p:txBody>
          <a:bodyPr/>
          <a:lstStyle/>
          <a:p>
            <a:fld id="{AA29DB33-584E-4A03-B06C-E1DBBA8601CE}" type="slidenum">
              <a:rPr lang="fr-FR" smtClean="0"/>
              <a:t>‹N°›</a:t>
            </a:fld>
            <a:endParaRPr lang="fr-FR"/>
          </a:p>
        </p:txBody>
      </p:sp>
    </p:spTree>
    <p:extLst>
      <p:ext uri="{BB962C8B-B14F-4D97-AF65-F5344CB8AC3E}">
        <p14:creationId xmlns:p14="http://schemas.microsoft.com/office/powerpoint/2010/main" val="2663516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3000"/>
            <a:lum/>
          </a:blip>
          <a:srcRect/>
          <a:stretch>
            <a:fillRect t="-1000" b="-1000"/>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793C3DE-9E54-4BEA-80ED-412E09A98D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CEB2399-1CEC-4E19-81CA-CF100E50FF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277242B-FD6C-45A9-98FE-0D019F6B9F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DE6323-258B-4BAA-9E22-D6B0E5313E3B}" type="datetimeFigureOut">
              <a:rPr lang="fr-FR" smtClean="0"/>
              <a:t>17/11/2020</a:t>
            </a:fld>
            <a:endParaRPr lang="fr-FR"/>
          </a:p>
        </p:txBody>
      </p:sp>
      <p:sp>
        <p:nvSpPr>
          <p:cNvPr id="5" name="Espace réservé du pied de page 4">
            <a:extLst>
              <a:ext uri="{FF2B5EF4-FFF2-40B4-BE49-F238E27FC236}">
                <a16:creationId xmlns:a16="http://schemas.microsoft.com/office/drawing/2014/main" id="{C6347317-2989-454C-AF64-E08D99AD3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C9E83EA-80FA-4444-83CC-03EC772367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29DB33-584E-4A03-B06C-E1DBBA8601CE}" type="slidenum">
              <a:rPr lang="fr-FR" smtClean="0"/>
              <a:t>‹N°›</a:t>
            </a:fld>
            <a:endParaRPr lang="fr-FR"/>
          </a:p>
        </p:txBody>
      </p:sp>
    </p:spTree>
    <p:extLst>
      <p:ext uri="{BB962C8B-B14F-4D97-AF65-F5344CB8AC3E}">
        <p14:creationId xmlns:p14="http://schemas.microsoft.com/office/powerpoint/2010/main" val="19030991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9.jfif"/><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D5090-908F-4B08-AF90-628398D022DD}"/>
              </a:ext>
            </a:extLst>
          </p:cNvPr>
          <p:cNvSpPr>
            <a:spLocks noGrp="1"/>
          </p:cNvSpPr>
          <p:nvPr>
            <p:ph type="ctrTitle"/>
          </p:nvPr>
        </p:nvSpPr>
        <p:spPr/>
        <p:txBody>
          <a:bodyPr/>
          <a:lstStyle/>
          <a:p>
            <a:r>
              <a:rPr lang="fr-FR" dirty="0"/>
              <a:t>Les surfaces</a:t>
            </a:r>
          </a:p>
        </p:txBody>
      </p:sp>
      <p:sp>
        <p:nvSpPr>
          <p:cNvPr id="3" name="Sous-titre 2">
            <a:extLst>
              <a:ext uri="{FF2B5EF4-FFF2-40B4-BE49-F238E27FC236}">
                <a16:creationId xmlns:a16="http://schemas.microsoft.com/office/drawing/2014/main" id="{282ECDE1-9BBD-478C-BADA-1FDB61C5DD52}"/>
              </a:ext>
            </a:extLst>
          </p:cNvPr>
          <p:cNvSpPr>
            <a:spLocks noGrp="1"/>
          </p:cNvSpPr>
          <p:nvPr>
            <p:ph type="subTitle" idx="1"/>
          </p:nvPr>
        </p:nvSpPr>
        <p:spPr/>
        <p:txBody>
          <a:bodyPr/>
          <a:lstStyle/>
          <a:p>
            <a:endParaRPr lang="fr-FR" dirty="0"/>
          </a:p>
        </p:txBody>
      </p:sp>
      <p:pic>
        <p:nvPicPr>
          <p:cNvPr id="5" name="Image 4">
            <a:extLst>
              <a:ext uri="{FF2B5EF4-FFF2-40B4-BE49-F238E27FC236}">
                <a16:creationId xmlns:a16="http://schemas.microsoft.com/office/drawing/2014/main" id="{17C00435-156D-4CF8-80E7-4CB19D760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05451"/>
            <a:ext cx="12192000" cy="952549"/>
          </a:xfrm>
          <a:prstGeom prst="rect">
            <a:avLst/>
          </a:prstGeom>
        </p:spPr>
      </p:pic>
    </p:spTree>
    <p:extLst>
      <p:ext uri="{BB962C8B-B14F-4D97-AF65-F5344CB8AC3E}">
        <p14:creationId xmlns:p14="http://schemas.microsoft.com/office/powerpoint/2010/main" val="1988238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D5090-908F-4B08-AF90-628398D022DD}"/>
              </a:ext>
            </a:extLst>
          </p:cNvPr>
          <p:cNvSpPr>
            <a:spLocks noGrp="1"/>
          </p:cNvSpPr>
          <p:nvPr>
            <p:ph type="ctrTitle"/>
          </p:nvPr>
        </p:nvSpPr>
        <p:spPr>
          <a:xfrm>
            <a:off x="1605280" y="0"/>
            <a:ext cx="9144000" cy="2387600"/>
          </a:xfrm>
        </p:spPr>
        <p:txBody>
          <a:bodyPr/>
          <a:lstStyle/>
          <a:p>
            <a:r>
              <a:rPr lang="fr-FR" b="1" dirty="0"/>
              <a:t>1° Surface Hors </a:t>
            </a:r>
            <a:r>
              <a:rPr lang="fr-FR" b="1" dirty="0" err="1"/>
              <a:t>Oeuvre</a:t>
            </a:r>
            <a:r>
              <a:rPr lang="fr-FR" b="1" dirty="0"/>
              <a:t> Brut  (S.H.O.B)</a:t>
            </a:r>
            <a:endParaRPr lang="fr-FR" dirty="0"/>
          </a:p>
        </p:txBody>
      </p:sp>
      <p:pic>
        <p:nvPicPr>
          <p:cNvPr id="5" name="Image 4">
            <a:extLst>
              <a:ext uri="{FF2B5EF4-FFF2-40B4-BE49-F238E27FC236}">
                <a16:creationId xmlns:a16="http://schemas.microsoft.com/office/drawing/2014/main" id="{17C00435-156D-4CF8-80E7-4CB19D760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05451"/>
            <a:ext cx="12192000" cy="952549"/>
          </a:xfrm>
          <a:prstGeom prst="rect">
            <a:avLst/>
          </a:prstGeom>
        </p:spPr>
      </p:pic>
      <p:pic>
        <p:nvPicPr>
          <p:cNvPr id="6" name="Image 5">
            <a:extLst>
              <a:ext uri="{FF2B5EF4-FFF2-40B4-BE49-F238E27FC236}">
                <a16:creationId xmlns:a16="http://schemas.microsoft.com/office/drawing/2014/main" id="{D9AB2F29-E159-4B81-8652-CAFB44D36D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 y="2387600"/>
            <a:ext cx="4845752" cy="3141663"/>
          </a:xfrm>
          <a:prstGeom prst="rect">
            <a:avLst/>
          </a:prstGeom>
        </p:spPr>
      </p:pic>
      <p:pic>
        <p:nvPicPr>
          <p:cNvPr id="8" name="Image 7">
            <a:extLst>
              <a:ext uri="{FF2B5EF4-FFF2-40B4-BE49-F238E27FC236}">
                <a16:creationId xmlns:a16="http://schemas.microsoft.com/office/drawing/2014/main" id="{B76CAA4E-FE08-4490-BC71-15151C8D76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7283" y="2387600"/>
            <a:ext cx="4844717" cy="3068320"/>
          </a:xfrm>
          <a:prstGeom prst="rect">
            <a:avLst/>
          </a:prstGeom>
        </p:spPr>
      </p:pic>
      <p:sp>
        <p:nvSpPr>
          <p:cNvPr id="9" name="Rectangle 8">
            <a:extLst>
              <a:ext uri="{FF2B5EF4-FFF2-40B4-BE49-F238E27FC236}">
                <a16:creationId xmlns:a16="http://schemas.microsoft.com/office/drawing/2014/main" id="{D33DAA7E-B1CF-43F8-ACE1-8EBC4EBEAEFC}"/>
              </a:ext>
            </a:extLst>
          </p:cNvPr>
          <p:cNvSpPr/>
          <p:nvPr/>
        </p:nvSpPr>
        <p:spPr>
          <a:xfrm>
            <a:off x="4844718" y="2387600"/>
            <a:ext cx="2502565" cy="3477875"/>
          </a:xfrm>
          <a:prstGeom prst="rect">
            <a:avLst/>
          </a:prstGeom>
        </p:spPr>
        <p:txBody>
          <a:bodyPr wrap="square">
            <a:spAutoFit/>
          </a:bodyPr>
          <a:lstStyle/>
          <a:p>
            <a:r>
              <a:rPr lang="fr-FR" sz="2000" b="0" i="0" u="none" strike="noStrike" baseline="0" dirty="0">
                <a:solidFill>
                  <a:srgbClr val="000000"/>
                </a:solidFill>
              </a:rPr>
              <a:t>La </a:t>
            </a:r>
            <a:r>
              <a:rPr lang="fr-FR" sz="2000" b="1" i="0" u="none" strike="noStrike" baseline="0" dirty="0">
                <a:solidFill>
                  <a:srgbClr val="000000"/>
                </a:solidFill>
              </a:rPr>
              <a:t>Surface Hors </a:t>
            </a:r>
            <a:r>
              <a:rPr lang="fr-FR" sz="2000" b="1" i="0" u="none" strike="noStrike" baseline="0" dirty="0" err="1">
                <a:solidFill>
                  <a:srgbClr val="000000"/>
                </a:solidFill>
              </a:rPr>
              <a:t>Oeuvre</a:t>
            </a:r>
            <a:r>
              <a:rPr lang="fr-FR" sz="2000" b="1" i="0" u="none" strike="noStrike" baseline="0" dirty="0">
                <a:solidFill>
                  <a:srgbClr val="000000"/>
                </a:solidFill>
              </a:rPr>
              <a:t> Brut </a:t>
            </a:r>
            <a:r>
              <a:rPr lang="fr-FR" sz="2000" b="0" i="0" u="none" strike="noStrike" baseline="0" dirty="0">
                <a:solidFill>
                  <a:srgbClr val="000000"/>
                </a:solidFill>
              </a:rPr>
              <a:t>d'une construction est égale à la somme des surfaces de plancher de chaque niveau de la construction</a:t>
            </a:r>
            <a:r>
              <a:rPr lang="fr-FR" sz="2000" b="0" i="0" u="none" strike="noStrike" dirty="0">
                <a:solidFill>
                  <a:srgbClr val="000000"/>
                </a:solidFill>
              </a:rPr>
              <a:t> </a:t>
            </a:r>
            <a:r>
              <a:rPr lang="fr-FR" sz="2000" b="0" i="0" u="none" strike="noStrike" baseline="0" dirty="0" err="1">
                <a:solidFill>
                  <a:srgbClr val="000000"/>
                </a:solidFill>
              </a:rPr>
              <a:t>amménageable</a:t>
            </a:r>
            <a:r>
              <a:rPr lang="fr-FR" sz="2000" b="0" i="0" u="none" strike="noStrike" baseline="0" dirty="0">
                <a:solidFill>
                  <a:srgbClr val="000000"/>
                </a:solidFill>
              </a:rPr>
              <a:t> ou non, les balcons, les loggias et toitures-terrasses</a:t>
            </a:r>
            <a:endParaRPr lang="fr-FR" sz="2000" dirty="0"/>
          </a:p>
        </p:txBody>
      </p:sp>
    </p:spTree>
    <p:extLst>
      <p:ext uri="{BB962C8B-B14F-4D97-AF65-F5344CB8AC3E}">
        <p14:creationId xmlns:p14="http://schemas.microsoft.com/office/powerpoint/2010/main" val="271479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D5090-908F-4B08-AF90-628398D022DD}"/>
              </a:ext>
            </a:extLst>
          </p:cNvPr>
          <p:cNvSpPr>
            <a:spLocks noGrp="1"/>
          </p:cNvSpPr>
          <p:nvPr>
            <p:ph type="ctrTitle"/>
          </p:nvPr>
        </p:nvSpPr>
        <p:spPr>
          <a:xfrm>
            <a:off x="1655975" y="0"/>
            <a:ext cx="9144000" cy="2387600"/>
          </a:xfrm>
        </p:spPr>
        <p:txBody>
          <a:bodyPr/>
          <a:lstStyle/>
          <a:p>
            <a:r>
              <a:rPr lang="fr-FR" b="1" dirty="0"/>
              <a:t>2°  Surface Hors </a:t>
            </a:r>
            <a:r>
              <a:rPr lang="fr-FR" b="1" dirty="0" err="1"/>
              <a:t>Oeuvre</a:t>
            </a:r>
            <a:r>
              <a:rPr lang="fr-FR" b="1" dirty="0"/>
              <a:t> Nette (S.H.O.N)</a:t>
            </a:r>
            <a:endParaRPr lang="fr-FR" dirty="0"/>
          </a:p>
        </p:txBody>
      </p:sp>
      <p:sp>
        <p:nvSpPr>
          <p:cNvPr id="3" name="Sous-titre 2">
            <a:extLst>
              <a:ext uri="{FF2B5EF4-FFF2-40B4-BE49-F238E27FC236}">
                <a16:creationId xmlns:a16="http://schemas.microsoft.com/office/drawing/2014/main" id="{282ECDE1-9BBD-478C-BADA-1FDB61C5DD52}"/>
              </a:ext>
            </a:extLst>
          </p:cNvPr>
          <p:cNvSpPr>
            <a:spLocks noGrp="1"/>
          </p:cNvSpPr>
          <p:nvPr>
            <p:ph type="subTitle" idx="1"/>
          </p:nvPr>
        </p:nvSpPr>
        <p:spPr>
          <a:xfrm>
            <a:off x="4575980" y="2490763"/>
            <a:ext cx="5153320" cy="1655762"/>
          </a:xfrm>
        </p:spPr>
        <p:txBody>
          <a:bodyPr>
            <a:noAutofit/>
          </a:bodyPr>
          <a:lstStyle/>
          <a:p>
            <a:r>
              <a:rPr lang="fr-FR" sz="2000" dirty="0"/>
              <a:t>Elle correspond à la </a:t>
            </a:r>
            <a:r>
              <a:rPr lang="fr-FR" sz="2000" b="1" dirty="0"/>
              <a:t>somme des surfaces de plancher de chaque niveau de construction,</a:t>
            </a:r>
            <a:r>
              <a:rPr lang="fr-FR" sz="2000" dirty="0"/>
              <a:t> après qu'ait été </a:t>
            </a:r>
            <a:r>
              <a:rPr lang="fr-FR" sz="2000" b="1" dirty="0"/>
              <a:t>déduites la surface des combles et sous-sols non aménageables ( hauteur inférieure à 1,80m, locaux technique, etc..</a:t>
            </a:r>
            <a:r>
              <a:rPr lang="fr-FR" sz="2000" dirty="0"/>
              <a:t>.), la surface des</a:t>
            </a:r>
            <a:r>
              <a:rPr lang="fr-FR" sz="2000" b="1" dirty="0"/>
              <a:t> toitures-terrasses, les balcons, les loggias,</a:t>
            </a:r>
            <a:r>
              <a:rPr lang="fr-FR" sz="2000" dirty="0"/>
              <a:t> Les surfaces non </a:t>
            </a:r>
            <a:r>
              <a:rPr lang="fr-FR" sz="2000" dirty="0" err="1"/>
              <a:t>closses</a:t>
            </a:r>
            <a:r>
              <a:rPr lang="fr-FR" sz="2000" dirty="0"/>
              <a:t> situées au rez-de-chaussée et les surfaces aménagées à usage de parking.</a:t>
            </a:r>
          </a:p>
        </p:txBody>
      </p:sp>
      <p:pic>
        <p:nvPicPr>
          <p:cNvPr id="5" name="Image 4">
            <a:extLst>
              <a:ext uri="{FF2B5EF4-FFF2-40B4-BE49-F238E27FC236}">
                <a16:creationId xmlns:a16="http://schemas.microsoft.com/office/drawing/2014/main" id="{17C00435-156D-4CF8-80E7-4CB19D760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05451"/>
            <a:ext cx="12192000" cy="952549"/>
          </a:xfrm>
          <a:prstGeom prst="rect">
            <a:avLst/>
          </a:prstGeom>
        </p:spPr>
      </p:pic>
      <p:pic>
        <p:nvPicPr>
          <p:cNvPr id="4" name="Image 3">
            <a:extLst>
              <a:ext uri="{FF2B5EF4-FFF2-40B4-BE49-F238E27FC236}">
                <a16:creationId xmlns:a16="http://schemas.microsoft.com/office/drawing/2014/main" id="{52820750-A159-465E-B553-84340B781895}"/>
              </a:ext>
            </a:extLst>
          </p:cNvPr>
          <p:cNvPicPr>
            <a:picLocks noChangeAspect="1"/>
          </p:cNvPicPr>
          <p:nvPr/>
        </p:nvPicPr>
        <p:blipFill>
          <a:blip r:embed="rId3"/>
          <a:stretch>
            <a:fillRect/>
          </a:stretch>
        </p:blipFill>
        <p:spPr>
          <a:xfrm>
            <a:off x="-1" y="2109729"/>
            <a:ext cx="4247403" cy="3795721"/>
          </a:xfrm>
          <a:prstGeom prst="rect">
            <a:avLst/>
          </a:prstGeom>
        </p:spPr>
      </p:pic>
    </p:spTree>
    <p:extLst>
      <p:ext uri="{BB962C8B-B14F-4D97-AF65-F5344CB8AC3E}">
        <p14:creationId xmlns:p14="http://schemas.microsoft.com/office/powerpoint/2010/main" val="2283659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D5090-908F-4B08-AF90-628398D022DD}"/>
              </a:ext>
            </a:extLst>
          </p:cNvPr>
          <p:cNvSpPr>
            <a:spLocks noGrp="1"/>
          </p:cNvSpPr>
          <p:nvPr>
            <p:ph type="ctrTitle"/>
          </p:nvPr>
        </p:nvSpPr>
        <p:spPr>
          <a:xfrm>
            <a:off x="1655975" y="0"/>
            <a:ext cx="9144000" cy="2387600"/>
          </a:xfrm>
        </p:spPr>
        <p:txBody>
          <a:bodyPr/>
          <a:lstStyle/>
          <a:p>
            <a:r>
              <a:rPr lang="fr-FR" b="1" dirty="0"/>
              <a:t>2°  Surface Hors </a:t>
            </a:r>
            <a:r>
              <a:rPr lang="fr-FR" b="1" dirty="0" err="1"/>
              <a:t>Oeuvre</a:t>
            </a:r>
            <a:r>
              <a:rPr lang="fr-FR" b="1" dirty="0"/>
              <a:t> Nette (S.H.O.N)</a:t>
            </a:r>
            <a:endParaRPr lang="fr-FR" dirty="0"/>
          </a:p>
        </p:txBody>
      </p:sp>
      <p:sp>
        <p:nvSpPr>
          <p:cNvPr id="3" name="Sous-titre 2">
            <a:extLst>
              <a:ext uri="{FF2B5EF4-FFF2-40B4-BE49-F238E27FC236}">
                <a16:creationId xmlns:a16="http://schemas.microsoft.com/office/drawing/2014/main" id="{282ECDE1-9BBD-478C-BADA-1FDB61C5DD52}"/>
              </a:ext>
            </a:extLst>
          </p:cNvPr>
          <p:cNvSpPr>
            <a:spLocks noGrp="1"/>
          </p:cNvSpPr>
          <p:nvPr>
            <p:ph type="subTitle" idx="1"/>
          </p:nvPr>
        </p:nvSpPr>
        <p:spPr>
          <a:xfrm>
            <a:off x="4575979" y="2490763"/>
            <a:ext cx="7348927" cy="1713592"/>
          </a:xfrm>
        </p:spPr>
        <p:txBody>
          <a:bodyPr>
            <a:noAutofit/>
          </a:bodyPr>
          <a:lstStyle/>
          <a:p>
            <a:r>
              <a:rPr lang="fr-FR" sz="2000" b="1" i="0" u="sng" strike="noStrike" baseline="0" dirty="0"/>
              <a:t>2.1. Surfaces déductibles.</a:t>
            </a:r>
          </a:p>
          <a:p>
            <a:endParaRPr lang="fr-FR" sz="2000" b="0" i="0" u="sng" strike="noStrike" baseline="0" dirty="0"/>
          </a:p>
          <a:p>
            <a:r>
              <a:rPr lang="fr-FR" sz="2000" b="0" i="0" u="sng" strike="noStrike" baseline="0" dirty="0"/>
              <a:t>a) Surfaces des </a:t>
            </a:r>
            <a:r>
              <a:rPr lang="fr-FR" sz="2000" b="1" i="0" u="sng" strike="noStrike" baseline="0" dirty="0">
                <a:solidFill>
                  <a:schemeClr val="accent1"/>
                </a:solidFill>
              </a:rPr>
              <a:t>combles</a:t>
            </a:r>
            <a:r>
              <a:rPr lang="fr-FR" sz="2000" b="0" i="0" u="sng" strike="noStrike" baseline="0" dirty="0"/>
              <a:t> et des sous-sols </a:t>
            </a:r>
            <a:r>
              <a:rPr lang="fr-FR" sz="2000" b="1" i="0" u="sng" strike="noStrike" baseline="0" dirty="0">
                <a:solidFill>
                  <a:schemeClr val="accent1"/>
                </a:solidFill>
              </a:rPr>
              <a:t>non aménageables </a:t>
            </a:r>
            <a:r>
              <a:rPr lang="fr-FR" sz="2000" b="0" i="0" u="sng" strike="noStrike" baseline="0" dirty="0"/>
              <a:t>pour l'habitation ou pour des activités à caractère professionnel, artisanal, industriel ou commercial (notamment </a:t>
            </a:r>
            <a:r>
              <a:rPr lang="fr-FR" sz="2000" b="1" i="0" u="sng" strike="noStrike" baseline="0" dirty="0"/>
              <a:t>hauteur de plafond inférieur à 1,80m</a:t>
            </a:r>
            <a:r>
              <a:rPr lang="fr-FR" sz="2000" b="0" i="0" u="sng" strike="noStrike" baseline="0" dirty="0"/>
              <a:t>).</a:t>
            </a:r>
          </a:p>
          <a:p>
            <a:r>
              <a:rPr lang="fr-FR" sz="2000" b="0" i="0" u="sng" strike="noStrike" baseline="0" dirty="0"/>
              <a:t>b) Surfaces des toitures-terrasses, des </a:t>
            </a:r>
            <a:r>
              <a:rPr lang="fr-FR" sz="2000" b="1" i="0" u="sng" strike="noStrike" baseline="0" dirty="0">
                <a:solidFill>
                  <a:schemeClr val="accent6">
                    <a:lumMod val="75000"/>
                  </a:schemeClr>
                </a:solidFill>
              </a:rPr>
              <a:t>balcons</a:t>
            </a:r>
            <a:r>
              <a:rPr lang="fr-FR" sz="2000" b="0" i="0" u="sng" strike="noStrike" baseline="0" dirty="0"/>
              <a:t> et des parties </a:t>
            </a:r>
            <a:r>
              <a:rPr lang="fr-FR" sz="2000" b="1" i="0" u="sng" strike="noStrike" baseline="0" dirty="0">
                <a:solidFill>
                  <a:schemeClr val="accent6">
                    <a:lumMod val="75000"/>
                  </a:schemeClr>
                </a:solidFill>
              </a:rPr>
              <a:t>non closes situées au rez-de-chaussée</a:t>
            </a:r>
            <a:r>
              <a:rPr lang="fr-FR" sz="2000" b="0" i="0" u="sng" strike="noStrike" baseline="0" dirty="0"/>
              <a:t>.</a:t>
            </a:r>
          </a:p>
          <a:p>
            <a:r>
              <a:rPr lang="fr-FR" sz="2000" b="0" i="0" u="sng" strike="noStrike" baseline="0" dirty="0"/>
              <a:t>c) Surfaces des bâtiments ou parties des bâtiments aménagés en vue du </a:t>
            </a:r>
            <a:r>
              <a:rPr lang="fr-FR" sz="2000" b="1" i="0" u="sng" strike="noStrike" baseline="0" dirty="0">
                <a:solidFill>
                  <a:schemeClr val="accent4">
                    <a:lumMod val="75000"/>
                  </a:schemeClr>
                </a:solidFill>
              </a:rPr>
              <a:t>stationnement des véhicules </a:t>
            </a:r>
            <a:r>
              <a:rPr lang="fr-FR" sz="2000" b="0" i="0" u="sng" strike="noStrike" baseline="0" dirty="0"/>
              <a:t>(garage).</a:t>
            </a:r>
          </a:p>
          <a:p>
            <a:r>
              <a:rPr lang="fr-FR" sz="2000" b="0" i="0" u="sng" strike="noStrike" baseline="0" dirty="0"/>
              <a:t>d) Surfaces des bâtiments affectés au logement des récoltes, des animaux ou du matériel agricole.</a:t>
            </a:r>
          </a:p>
          <a:p>
            <a:r>
              <a:rPr lang="fr-FR" sz="2000" b="0" i="0" u="sng" strike="noStrike" baseline="0" dirty="0"/>
              <a:t>e) Surface égale à </a:t>
            </a:r>
            <a:r>
              <a:rPr lang="fr-FR" sz="2000" b="1" i="0" u="sng" strike="noStrike" baseline="0" dirty="0"/>
              <a:t>5% de la SHON </a:t>
            </a:r>
            <a:r>
              <a:rPr lang="fr-FR" sz="2000" b="0" i="0" u="sng" strike="noStrike" baseline="0" dirty="0"/>
              <a:t>affectés à l'habitation (déduction forfaitaire relative à l'isolation des locaux).</a:t>
            </a:r>
            <a:endParaRPr lang="fr-FR" sz="2000" dirty="0"/>
          </a:p>
        </p:txBody>
      </p:sp>
      <p:pic>
        <p:nvPicPr>
          <p:cNvPr id="5" name="Image 4">
            <a:extLst>
              <a:ext uri="{FF2B5EF4-FFF2-40B4-BE49-F238E27FC236}">
                <a16:creationId xmlns:a16="http://schemas.microsoft.com/office/drawing/2014/main" id="{17C00435-156D-4CF8-80E7-4CB19D760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05451"/>
            <a:ext cx="12192000" cy="952549"/>
          </a:xfrm>
          <a:prstGeom prst="rect">
            <a:avLst/>
          </a:prstGeom>
        </p:spPr>
      </p:pic>
      <p:pic>
        <p:nvPicPr>
          <p:cNvPr id="4" name="Image 3">
            <a:extLst>
              <a:ext uri="{FF2B5EF4-FFF2-40B4-BE49-F238E27FC236}">
                <a16:creationId xmlns:a16="http://schemas.microsoft.com/office/drawing/2014/main" id="{52820750-A159-465E-B553-84340B781895}"/>
              </a:ext>
            </a:extLst>
          </p:cNvPr>
          <p:cNvPicPr>
            <a:picLocks noChangeAspect="1"/>
          </p:cNvPicPr>
          <p:nvPr/>
        </p:nvPicPr>
        <p:blipFill>
          <a:blip r:embed="rId3"/>
          <a:stretch>
            <a:fillRect/>
          </a:stretch>
        </p:blipFill>
        <p:spPr>
          <a:xfrm>
            <a:off x="-1" y="2109729"/>
            <a:ext cx="4247403" cy="3795721"/>
          </a:xfrm>
          <a:prstGeom prst="rect">
            <a:avLst/>
          </a:prstGeom>
        </p:spPr>
      </p:pic>
      <p:pic>
        <p:nvPicPr>
          <p:cNvPr id="7" name="Image 6">
            <a:extLst>
              <a:ext uri="{FF2B5EF4-FFF2-40B4-BE49-F238E27FC236}">
                <a16:creationId xmlns:a16="http://schemas.microsoft.com/office/drawing/2014/main" id="{FABC655D-7710-4F81-A7C3-E335C5653F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98" y="2136467"/>
            <a:ext cx="4271500" cy="3821363"/>
          </a:xfrm>
          <a:prstGeom prst="rect">
            <a:avLst/>
          </a:prstGeom>
        </p:spPr>
      </p:pic>
      <p:pic>
        <p:nvPicPr>
          <p:cNvPr id="9" name="Image 8">
            <a:extLst>
              <a:ext uri="{FF2B5EF4-FFF2-40B4-BE49-F238E27FC236}">
                <a16:creationId xmlns:a16="http://schemas.microsoft.com/office/drawing/2014/main" id="{7EAC9EB9-F183-4DA8-97BA-657F4A70AC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99" y="2209273"/>
            <a:ext cx="4247402" cy="3799805"/>
          </a:xfrm>
          <a:prstGeom prst="rect">
            <a:avLst/>
          </a:prstGeom>
        </p:spPr>
      </p:pic>
      <p:pic>
        <p:nvPicPr>
          <p:cNvPr id="11" name="Image 10">
            <a:extLst>
              <a:ext uri="{FF2B5EF4-FFF2-40B4-BE49-F238E27FC236}">
                <a16:creationId xmlns:a16="http://schemas.microsoft.com/office/drawing/2014/main" id="{D676152D-05FB-454F-BAE2-7B0002C300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066" y="2136467"/>
            <a:ext cx="4247401" cy="3799804"/>
          </a:xfrm>
          <a:prstGeom prst="rect">
            <a:avLst/>
          </a:prstGeom>
        </p:spPr>
      </p:pic>
    </p:spTree>
    <p:extLst>
      <p:ext uri="{BB962C8B-B14F-4D97-AF65-F5344CB8AC3E}">
        <p14:creationId xmlns:p14="http://schemas.microsoft.com/office/powerpoint/2010/main" val="61028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D5090-908F-4B08-AF90-628398D022DD}"/>
              </a:ext>
            </a:extLst>
          </p:cNvPr>
          <p:cNvSpPr>
            <a:spLocks noGrp="1"/>
          </p:cNvSpPr>
          <p:nvPr>
            <p:ph type="ctrTitle"/>
          </p:nvPr>
        </p:nvSpPr>
        <p:spPr>
          <a:xfrm>
            <a:off x="1655975" y="0"/>
            <a:ext cx="9144000" cy="2387600"/>
          </a:xfrm>
        </p:spPr>
        <p:txBody>
          <a:bodyPr/>
          <a:lstStyle/>
          <a:p>
            <a:r>
              <a:rPr lang="fr-FR" b="1" dirty="0"/>
              <a:t>2°  Surface Hors </a:t>
            </a:r>
            <a:r>
              <a:rPr lang="fr-FR" b="1" dirty="0" err="1"/>
              <a:t>Oeuvre</a:t>
            </a:r>
            <a:r>
              <a:rPr lang="fr-FR" b="1" dirty="0"/>
              <a:t> Nette (S.H.O.N)</a:t>
            </a:r>
            <a:endParaRPr lang="fr-FR" dirty="0"/>
          </a:p>
        </p:txBody>
      </p:sp>
      <p:sp>
        <p:nvSpPr>
          <p:cNvPr id="3" name="Sous-titre 2">
            <a:extLst>
              <a:ext uri="{FF2B5EF4-FFF2-40B4-BE49-F238E27FC236}">
                <a16:creationId xmlns:a16="http://schemas.microsoft.com/office/drawing/2014/main" id="{282ECDE1-9BBD-478C-BADA-1FDB61C5DD52}"/>
              </a:ext>
            </a:extLst>
          </p:cNvPr>
          <p:cNvSpPr>
            <a:spLocks noGrp="1"/>
          </p:cNvSpPr>
          <p:nvPr>
            <p:ph type="subTitle" idx="1"/>
          </p:nvPr>
        </p:nvSpPr>
        <p:spPr>
          <a:xfrm>
            <a:off x="-2282439" y="2159487"/>
            <a:ext cx="7348927" cy="582375"/>
          </a:xfrm>
        </p:spPr>
        <p:txBody>
          <a:bodyPr>
            <a:noAutofit/>
          </a:bodyPr>
          <a:lstStyle/>
          <a:p>
            <a:r>
              <a:rPr lang="it-IT" sz="2000" b="1" i="0" u="sng" strike="noStrike" baseline="0" dirty="0"/>
              <a:t>2.2. Calcul S.H.O.N</a:t>
            </a:r>
            <a:r>
              <a:rPr lang="fr-FR" sz="2000" b="0" i="0" u="sng" strike="noStrike" baseline="0" dirty="0"/>
              <a:t>.</a:t>
            </a:r>
            <a:endParaRPr lang="fr-FR" sz="2000" dirty="0"/>
          </a:p>
        </p:txBody>
      </p:sp>
      <p:pic>
        <p:nvPicPr>
          <p:cNvPr id="5" name="Image 4">
            <a:extLst>
              <a:ext uri="{FF2B5EF4-FFF2-40B4-BE49-F238E27FC236}">
                <a16:creationId xmlns:a16="http://schemas.microsoft.com/office/drawing/2014/main" id="{17C00435-156D-4CF8-80E7-4CB19D760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84956"/>
            <a:ext cx="12192000" cy="952549"/>
          </a:xfrm>
          <a:prstGeom prst="rect">
            <a:avLst/>
          </a:prstGeom>
        </p:spPr>
      </p:pic>
      <p:pic>
        <p:nvPicPr>
          <p:cNvPr id="7" name="Image 6">
            <a:extLst>
              <a:ext uri="{FF2B5EF4-FFF2-40B4-BE49-F238E27FC236}">
                <a16:creationId xmlns:a16="http://schemas.microsoft.com/office/drawing/2014/main" id="{FABC655D-7710-4F81-A7C3-E335C5653F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6732" y="2544731"/>
            <a:ext cx="2154092" cy="1949479"/>
          </a:xfrm>
          <a:prstGeom prst="rect">
            <a:avLst/>
          </a:prstGeom>
        </p:spPr>
      </p:pic>
      <p:pic>
        <p:nvPicPr>
          <p:cNvPr id="9" name="Image 8">
            <a:extLst>
              <a:ext uri="{FF2B5EF4-FFF2-40B4-BE49-F238E27FC236}">
                <a16:creationId xmlns:a16="http://schemas.microsoft.com/office/drawing/2014/main" id="{7EAC9EB9-F183-4DA8-97BA-657F4A70AC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7285" y="2546555"/>
            <a:ext cx="2103764" cy="1947655"/>
          </a:xfrm>
          <a:prstGeom prst="rect">
            <a:avLst/>
          </a:prstGeom>
        </p:spPr>
      </p:pic>
      <p:pic>
        <p:nvPicPr>
          <p:cNvPr id="11" name="Image 10">
            <a:extLst>
              <a:ext uri="{FF2B5EF4-FFF2-40B4-BE49-F238E27FC236}">
                <a16:creationId xmlns:a16="http://schemas.microsoft.com/office/drawing/2014/main" id="{D676152D-05FB-454F-BAE2-7B0002C300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5890" y="2544731"/>
            <a:ext cx="2120934" cy="1897428"/>
          </a:xfrm>
          <a:prstGeom prst="rect">
            <a:avLst/>
          </a:prstGeom>
        </p:spPr>
      </p:pic>
      <p:pic>
        <p:nvPicPr>
          <p:cNvPr id="8" name="Image 7">
            <a:extLst>
              <a:ext uri="{FF2B5EF4-FFF2-40B4-BE49-F238E27FC236}">
                <a16:creationId xmlns:a16="http://schemas.microsoft.com/office/drawing/2014/main" id="{624312A4-B20D-441E-81B4-3DC32937F88D}"/>
              </a:ext>
            </a:extLst>
          </p:cNvPr>
          <p:cNvPicPr>
            <a:picLocks noChangeAspect="1"/>
          </p:cNvPicPr>
          <p:nvPr/>
        </p:nvPicPr>
        <p:blipFill rotWithShape="1">
          <a:blip r:embed="rId6">
            <a:extLst>
              <a:ext uri="{28A0092B-C50C-407E-A947-70E740481C1C}">
                <a14:useLocalDpi xmlns:a14="http://schemas.microsoft.com/office/drawing/2010/main" val="0"/>
              </a:ext>
            </a:extLst>
          </a:blip>
          <a:srcRect t="12564" b="1917"/>
          <a:stretch/>
        </p:blipFill>
        <p:spPr>
          <a:xfrm>
            <a:off x="0" y="2477691"/>
            <a:ext cx="2181772" cy="1975212"/>
          </a:xfrm>
          <a:prstGeom prst="rect">
            <a:avLst/>
          </a:prstGeom>
        </p:spPr>
      </p:pic>
      <p:sp>
        <p:nvSpPr>
          <p:cNvPr id="10" name="ZoneTexte 9">
            <a:extLst>
              <a:ext uri="{FF2B5EF4-FFF2-40B4-BE49-F238E27FC236}">
                <a16:creationId xmlns:a16="http://schemas.microsoft.com/office/drawing/2014/main" id="{EF0F22EE-7643-4635-8DA8-71EBD695B26B}"/>
              </a:ext>
            </a:extLst>
          </p:cNvPr>
          <p:cNvSpPr txBox="1"/>
          <p:nvPr/>
        </p:nvSpPr>
        <p:spPr>
          <a:xfrm>
            <a:off x="9601768" y="2832806"/>
            <a:ext cx="985520" cy="1107996"/>
          </a:xfrm>
          <a:prstGeom prst="rect">
            <a:avLst/>
          </a:prstGeom>
          <a:noFill/>
        </p:spPr>
        <p:txBody>
          <a:bodyPr wrap="square" rtlCol="0">
            <a:spAutoFit/>
          </a:bodyPr>
          <a:lstStyle/>
          <a:p>
            <a:r>
              <a:rPr lang="fr-FR" sz="6600" b="1" dirty="0"/>
              <a:t>=</a:t>
            </a:r>
          </a:p>
        </p:txBody>
      </p:sp>
      <p:sp>
        <p:nvSpPr>
          <p:cNvPr id="14" name="ZoneTexte 13">
            <a:extLst>
              <a:ext uri="{FF2B5EF4-FFF2-40B4-BE49-F238E27FC236}">
                <a16:creationId xmlns:a16="http://schemas.microsoft.com/office/drawing/2014/main" id="{9AA559B1-C4E9-49EF-9C2D-96432E494CDD}"/>
              </a:ext>
            </a:extLst>
          </p:cNvPr>
          <p:cNvSpPr txBox="1"/>
          <p:nvPr/>
        </p:nvSpPr>
        <p:spPr>
          <a:xfrm>
            <a:off x="4660442" y="2556310"/>
            <a:ext cx="985520" cy="1107996"/>
          </a:xfrm>
          <a:prstGeom prst="rect">
            <a:avLst/>
          </a:prstGeom>
          <a:noFill/>
        </p:spPr>
        <p:txBody>
          <a:bodyPr wrap="square" rtlCol="0">
            <a:spAutoFit/>
          </a:bodyPr>
          <a:lstStyle/>
          <a:p>
            <a:r>
              <a:rPr lang="fr-FR" sz="6600" b="1" dirty="0"/>
              <a:t>_</a:t>
            </a:r>
          </a:p>
        </p:txBody>
      </p:sp>
      <p:sp>
        <p:nvSpPr>
          <p:cNvPr id="15" name="ZoneTexte 14">
            <a:extLst>
              <a:ext uri="{FF2B5EF4-FFF2-40B4-BE49-F238E27FC236}">
                <a16:creationId xmlns:a16="http://schemas.microsoft.com/office/drawing/2014/main" id="{06C35897-E4CE-4DFE-AEDB-E1C3F571F591}"/>
              </a:ext>
            </a:extLst>
          </p:cNvPr>
          <p:cNvSpPr txBox="1"/>
          <p:nvPr/>
        </p:nvSpPr>
        <p:spPr>
          <a:xfrm>
            <a:off x="2109500" y="2636867"/>
            <a:ext cx="985520" cy="1107996"/>
          </a:xfrm>
          <a:prstGeom prst="rect">
            <a:avLst/>
          </a:prstGeom>
          <a:noFill/>
        </p:spPr>
        <p:txBody>
          <a:bodyPr wrap="square" rtlCol="0">
            <a:spAutoFit/>
          </a:bodyPr>
          <a:lstStyle/>
          <a:p>
            <a:r>
              <a:rPr lang="fr-FR" sz="6600" b="1" dirty="0"/>
              <a:t>_</a:t>
            </a:r>
          </a:p>
        </p:txBody>
      </p:sp>
      <p:sp>
        <p:nvSpPr>
          <p:cNvPr id="16" name="ZoneTexte 15">
            <a:extLst>
              <a:ext uri="{FF2B5EF4-FFF2-40B4-BE49-F238E27FC236}">
                <a16:creationId xmlns:a16="http://schemas.microsoft.com/office/drawing/2014/main" id="{817F583F-C4EB-478B-BC8C-D8C02E803389}"/>
              </a:ext>
            </a:extLst>
          </p:cNvPr>
          <p:cNvSpPr txBox="1"/>
          <p:nvPr/>
        </p:nvSpPr>
        <p:spPr>
          <a:xfrm>
            <a:off x="24921" y="4726311"/>
            <a:ext cx="2234354" cy="830997"/>
          </a:xfrm>
          <a:prstGeom prst="rect">
            <a:avLst/>
          </a:prstGeom>
          <a:noFill/>
        </p:spPr>
        <p:txBody>
          <a:bodyPr wrap="square" rtlCol="0">
            <a:spAutoFit/>
          </a:bodyPr>
          <a:lstStyle/>
          <a:p>
            <a:r>
              <a:rPr lang="fr-FR" sz="4800" b="1" dirty="0"/>
              <a:t>SHOB</a:t>
            </a:r>
          </a:p>
        </p:txBody>
      </p:sp>
      <p:sp>
        <p:nvSpPr>
          <p:cNvPr id="23" name="ZoneTexte 22">
            <a:extLst>
              <a:ext uri="{FF2B5EF4-FFF2-40B4-BE49-F238E27FC236}">
                <a16:creationId xmlns:a16="http://schemas.microsoft.com/office/drawing/2014/main" id="{08E9CBBF-9449-401D-B785-F04FEA56364F}"/>
              </a:ext>
            </a:extLst>
          </p:cNvPr>
          <p:cNvSpPr txBox="1"/>
          <p:nvPr/>
        </p:nvSpPr>
        <p:spPr>
          <a:xfrm>
            <a:off x="7087748" y="2533134"/>
            <a:ext cx="985520" cy="1107996"/>
          </a:xfrm>
          <a:prstGeom prst="rect">
            <a:avLst/>
          </a:prstGeom>
          <a:noFill/>
        </p:spPr>
        <p:txBody>
          <a:bodyPr wrap="square" rtlCol="0">
            <a:spAutoFit/>
          </a:bodyPr>
          <a:lstStyle/>
          <a:p>
            <a:r>
              <a:rPr lang="fr-FR" sz="6600" b="1" dirty="0"/>
              <a:t>_</a:t>
            </a:r>
          </a:p>
        </p:txBody>
      </p:sp>
      <p:pic>
        <p:nvPicPr>
          <p:cNvPr id="25" name="Image 24">
            <a:extLst>
              <a:ext uri="{FF2B5EF4-FFF2-40B4-BE49-F238E27FC236}">
                <a16:creationId xmlns:a16="http://schemas.microsoft.com/office/drawing/2014/main" id="{AFC7501F-0E95-42B5-B6AE-B059A48731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01778" y="2524402"/>
            <a:ext cx="2120934" cy="1897427"/>
          </a:xfrm>
          <a:prstGeom prst="rect">
            <a:avLst/>
          </a:prstGeom>
        </p:spPr>
      </p:pic>
      <p:sp>
        <p:nvSpPr>
          <p:cNvPr id="26" name="Rectangle 25">
            <a:extLst>
              <a:ext uri="{FF2B5EF4-FFF2-40B4-BE49-F238E27FC236}">
                <a16:creationId xmlns:a16="http://schemas.microsoft.com/office/drawing/2014/main" id="{4B740522-DD49-464B-A768-65CE0F81CC06}"/>
              </a:ext>
            </a:extLst>
          </p:cNvPr>
          <p:cNvSpPr/>
          <p:nvPr/>
        </p:nvSpPr>
        <p:spPr>
          <a:xfrm>
            <a:off x="2119466" y="4384451"/>
            <a:ext cx="498855" cy="1323439"/>
          </a:xfrm>
          <a:prstGeom prst="rect">
            <a:avLst/>
          </a:prstGeom>
        </p:spPr>
        <p:txBody>
          <a:bodyPr wrap="none">
            <a:spAutoFit/>
          </a:bodyPr>
          <a:lstStyle/>
          <a:p>
            <a:r>
              <a:rPr lang="fr-FR" sz="8000" dirty="0"/>
              <a:t>-</a:t>
            </a:r>
          </a:p>
        </p:txBody>
      </p:sp>
      <p:sp>
        <p:nvSpPr>
          <p:cNvPr id="27" name="Rectangle 26">
            <a:extLst>
              <a:ext uri="{FF2B5EF4-FFF2-40B4-BE49-F238E27FC236}">
                <a16:creationId xmlns:a16="http://schemas.microsoft.com/office/drawing/2014/main" id="{6D6DB21C-F137-4200-8614-07890C8BBD83}"/>
              </a:ext>
            </a:extLst>
          </p:cNvPr>
          <p:cNvSpPr/>
          <p:nvPr/>
        </p:nvSpPr>
        <p:spPr>
          <a:xfrm>
            <a:off x="2483641" y="4712099"/>
            <a:ext cx="2467342" cy="830997"/>
          </a:xfrm>
          <a:prstGeom prst="rect">
            <a:avLst/>
          </a:prstGeom>
        </p:spPr>
        <p:txBody>
          <a:bodyPr wrap="none">
            <a:spAutoFit/>
          </a:bodyPr>
          <a:lstStyle/>
          <a:p>
            <a:r>
              <a:rPr lang="fr-FR" sz="4800" b="1" dirty="0"/>
              <a:t>Combles</a:t>
            </a:r>
            <a:endParaRPr lang="fr-FR" dirty="0"/>
          </a:p>
        </p:txBody>
      </p:sp>
      <p:sp>
        <p:nvSpPr>
          <p:cNvPr id="28" name="Rectangle 27">
            <a:extLst>
              <a:ext uri="{FF2B5EF4-FFF2-40B4-BE49-F238E27FC236}">
                <a16:creationId xmlns:a16="http://schemas.microsoft.com/office/drawing/2014/main" id="{7BC1E3A3-392A-46F9-A5D4-6E5D0F923F41}"/>
              </a:ext>
            </a:extLst>
          </p:cNvPr>
          <p:cNvSpPr/>
          <p:nvPr/>
        </p:nvSpPr>
        <p:spPr>
          <a:xfrm>
            <a:off x="4816302" y="4455134"/>
            <a:ext cx="498855" cy="1323439"/>
          </a:xfrm>
          <a:prstGeom prst="rect">
            <a:avLst/>
          </a:prstGeom>
        </p:spPr>
        <p:txBody>
          <a:bodyPr wrap="none">
            <a:spAutoFit/>
          </a:bodyPr>
          <a:lstStyle/>
          <a:p>
            <a:r>
              <a:rPr lang="fr-FR" sz="8000" dirty="0"/>
              <a:t>-</a:t>
            </a:r>
          </a:p>
        </p:txBody>
      </p:sp>
      <p:sp>
        <p:nvSpPr>
          <p:cNvPr id="30" name="Rectangle 29">
            <a:extLst>
              <a:ext uri="{FF2B5EF4-FFF2-40B4-BE49-F238E27FC236}">
                <a16:creationId xmlns:a16="http://schemas.microsoft.com/office/drawing/2014/main" id="{8510E460-A0AA-4F5E-A7C6-8A282A56A95F}"/>
              </a:ext>
            </a:extLst>
          </p:cNvPr>
          <p:cNvSpPr/>
          <p:nvPr/>
        </p:nvSpPr>
        <p:spPr>
          <a:xfrm>
            <a:off x="7759677" y="4651921"/>
            <a:ext cx="1987147" cy="830997"/>
          </a:xfrm>
          <a:prstGeom prst="rect">
            <a:avLst/>
          </a:prstGeom>
        </p:spPr>
        <p:txBody>
          <a:bodyPr wrap="none">
            <a:spAutoFit/>
          </a:bodyPr>
          <a:lstStyle/>
          <a:p>
            <a:r>
              <a:rPr lang="fr-FR" sz="4800" b="1" dirty="0"/>
              <a:t>Garage</a:t>
            </a:r>
            <a:endParaRPr lang="fr-FR" sz="4800" dirty="0"/>
          </a:p>
        </p:txBody>
      </p:sp>
      <p:sp>
        <p:nvSpPr>
          <p:cNvPr id="31" name="Rectangle 30">
            <a:extLst>
              <a:ext uri="{FF2B5EF4-FFF2-40B4-BE49-F238E27FC236}">
                <a16:creationId xmlns:a16="http://schemas.microsoft.com/office/drawing/2014/main" id="{EC0AF77E-9A9A-47C7-9F5C-3791E449E722}"/>
              </a:ext>
            </a:extLst>
          </p:cNvPr>
          <p:cNvSpPr/>
          <p:nvPr/>
        </p:nvSpPr>
        <p:spPr>
          <a:xfrm>
            <a:off x="4855035" y="4532052"/>
            <a:ext cx="2745880" cy="1569660"/>
          </a:xfrm>
          <a:prstGeom prst="rect">
            <a:avLst/>
          </a:prstGeom>
        </p:spPr>
        <p:txBody>
          <a:bodyPr wrap="none">
            <a:spAutoFit/>
          </a:bodyPr>
          <a:lstStyle/>
          <a:p>
            <a:pPr algn="ctr"/>
            <a:r>
              <a:rPr lang="fr-FR" sz="4800" b="1" dirty="0"/>
              <a:t>Non </a:t>
            </a:r>
          </a:p>
          <a:p>
            <a:pPr algn="ctr"/>
            <a:r>
              <a:rPr lang="fr-FR" sz="4800" b="1" dirty="0"/>
              <a:t>Couvertes</a:t>
            </a:r>
            <a:endParaRPr lang="fr-FR" sz="4800" dirty="0"/>
          </a:p>
        </p:txBody>
      </p:sp>
      <p:sp>
        <p:nvSpPr>
          <p:cNvPr id="32" name="Rectangle 31">
            <a:extLst>
              <a:ext uri="{FF2B5EF4-FFF2-40B4-BE49-F238E27FC236}">
                <a16:creationId xmlns:a16="http://schemas.microsoft.com/office/drawing/2014/main" id="{D6AC7254-CA69-43AE-AD9D-91DD758A7017}"/>
              </a:ext>
            </a:extLst>
          </p:cNvPr>
          <p:cNvSpPr/>
          <p:nvPr/>
        </p:nvSpPr>
        <p:spPr>
          <a:xfrm>
            <a:off x="7127035" y="4440822"/>
            <a:ext cx="498855" cy="1323439"/>
          </a:xfrm>
          <a:prstGeom prst="rect">
            <a:avLst/>
          </a:prstGeom>
        </p:spPr>
        <p:txBody>
          <a:bodyPr wrap="none">
            <a:spAutoFit/>
          </a:bodyPr>
          <a:lstStyle/>
          <a:p>
            <a:r>
              <a:rPr lang="fr-FR" sz="8000" dirty="0"/>
              <a:t>-</a:t>
            </a:r>
          </a:p>
        </p:txBody>
      </p:sp>
      <p:sp>
        <p:nvSpPr>
          <p:cNvPr id="33" name="Rectangle 32">
            <a:extLst>
              <a:ext uri="{FF2B5EF4-FFF2-40B4-BE49-F238E27FC236}">
                <a16:creationId xmlns:a16="http://schemas.microsoft.com/office/drawing/2014/main" id="{25192282-F58B-4CB2-BDCA-17962FC7FB52}"/>
              </a:ext>
            </a:extLst>
          </p:cNvPr>
          <p:cNvSpPr/>
          <p:nvPr/>
        </p:nvSpPr>
        <p:spPr>
          <a:xfrm>
            <a:off x="9692839" y="4405699"/>
            <a:ext cx="462925" cy="1323439"/>
          </a:xfrm>
          <a:prstGeom prst="rect">
            <a:avLst/>
          </a:prstGeom>
        </p:spPr>
        <p:txBody>
          <a:bodyPr wrap="square">
            <a:spAutoFit/>
          </a:bodyPr>
          <a:lstStyle/>
          <a:p>
            <a:r>
              <a:rPr lang="fr-FR" sz="8000" b="1" dirty="0"/>
              <a:t>=</a:t>
            </a:r>
            <a:endParaRPr lang="fr-FR" sz="8000" dirty="0"/>
          </a:p>
        </p:txBody>
      </p:sp>
      <p:sp>
        <p:nvSpPr>
          <p:cNvPr id="34" name="ZoneTexte 33">
            <a:extLst>
              <a:ext uri="{FF2B5EF4-FFF2-40B4-BE49-F238E27FC236}">
                <a16:creationId xmlns:a16="http://schemas.microsoft.com/office/drawing/2014/main" id="{4E623426-F2D9-4EE9-810E-2EA87922AFC0}"/>
              </a:ext>
            </a:extLst>
          </p:cNvPr>
          <p:cNvSpPr txBox="1"/>
          <p:nvPr/>
        </p:nvSpPr>
        <p:spPr>
          <a:xfrm>
            <a:off x="10406597" y="4709904"/>
            <a:ext cx="2234354" cy="830997"/>
          </a:xfrm>
          <a:prstGeom prst="rect">
            <a:avLst/>
          </a:prstGeom>
          <a:noFill/>
        </p:spPr>
        <p:txBody>
          <a:bodyPr wrap="square" rtlCol="0">
            <a:spAutoFit/>
          </a:bodyPr>
          <a:lstStyle/>
          <a:p>
            <a:r>
              <a:rPr lang="fr-FR" sz="4800" b="1" dirty="0"/>
              <a:t>SHON</a:t>
            </a:r>
          </a:p>
        </p:txBody>
      </p:sp>
    </p:spTree>
    <p:extLst>
      <p:ext uri="{BB962C8B-B14F-4D97-AF65-F5344CB8AC3E}">
        <p14:creationId xmlns:p14="http://schemas.microsoft.com/office/powerpoint/2010/main" val="4267998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arn(inVertical)">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500"/>
                                        <p:tgtEl>
                                          <p:spTgt spid="26"/>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barn(inVertical)">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barn(inVertical)">
                                      <p:cBhvr>
                                        <p:cTn id="49" dur="500"/>
                                        <p:tgtEl>
                                          <p:spTgt spid="3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barn(inVertical)">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barn(inVertical)">
                                      <p:cBhvr>
                                        <p:cTn id="59" dur="500"/>
                                        <p:tgtEl>
                                          <p:spTgt spid="3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10"/>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grpId="0" nodeType="click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barn(inVertical)">
                                      <p:cBhvr>
                                        <p:cTn id="78" dur="500"/>
                                        <p:tgtEl>
                                          <p:spTgt spid="33"/>
                                        </p:tgtEl>
                                      </p:cBhvr>
                                    </p:animEffec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34">
                                            <p:txEl>
                                              <p:pRg st="0" end="0"/>
                                            </p:txEl>
                                          </p:spTgt>
                                        </p:tgtEl>
                                        <p:attrNameLst>
                                          <p:attrName>style.visibility</p:attrName>
                                        </p:attrNameLst>
                                      </p:cBhvr>
                                      <p:to>
                                        <p:strVal val="visible"/>
                                      </p:to>
                                    </p:set>
                                    <p:animEffect transition="in" filter="fade">
                                      <p:cBhvr>
                                        <p:cTn id="87" dur="500"/>
                                        <p:tgtEl>
                                          <p:spTgt spid="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5" grpId="0"/>
      <p:bldP spid="16" grpId="0"/>
      <p:bldP spid="23" grpId="0"/>
      <p:bldP spid="26" grpId="0"/>
      <p:bldP spid="27" grpId="0"/>
      <p:bldP spid="28" grpId="0"/>
      <p:bldP spid="30" grpId="0"/>
      <p:bldP spid="31" grpId="0"/>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D5090-908F-4B08-AF90-628398D022DD}"/>
              </a:ext>
            </a:extLst>
          </p:cNvPr>
          <p:cNvSpPr>
            <a:spLocks noGrp="1"/>
          </p:cNvSpPr>
          <p:nvPr>
            <p:ph type="ctrTitle"/>
          </p:nvPr>
        </p:nvSpPr>
        <p:spPr>
          <a:xfrm>
            <a:off x="1655975" y="0"/>
            <a:ext cx="9144000" cy="2387600"/>
          </a:xfrm>
        </p:spPr>
        <p:txBody>
          <a:bodyPr/>
          <a:lstStyle/>
          <a:p>
            <a:r>
              <a:rPr lang="fr-FR" b="1" dirty="0"/>
              <a:t>3° Surface Habitable</a:t>
            </a:r>
            <a:endParaRPr lang="fr-FR" dirty="0"/>
          </a:p>
        </p:txBody>
      </p:sp>
      <p:sp>
        <p:nvSpPr>
          <p:cNvPr id="3" name="Sous-titre 2">
            <a:extLst>
              <a:ext uri="{FF2B5EF4-FFF2-40B4-BE49-F238E27FC236}">
                <a16:creationId xmlns:a16="http://schemas.microsoft.com/office/drawing/2014/main" id="{282ECDE1-9BBD-478C-BADA-1FDB61C5DD52}"/>
              </a:ext>
            </a:extLst>
          </p:cNvPr>
          <p:cNvSpPr>
            <a:spLocks noGrp="1"/>
          </p:cNvSpPr>
          <p:nvPr>
            <p:ph type="subTitle" idx="1"/>
          </p:nvPr>
        </p:nvSpPr>
        <p:spPr>
          <a:xfrm>
            <a:off x="4575979" y="2490763"/>
            <a:ext cx="7348927" cy="1713592"/>
          </a:xfrm>
        </p:spPr>
        <p:txBody>
          <a:bodyPr>
            <a:noAutofit/>
          </a:bodyPr>
          <a:lstStyle/>
          <a:p>
            <a:r>
              <a:rPr lang="fr-FR" dirty="0"/>
              <a:t>Elle est définie par le code de la construction (</a:t>
            </a:r>
            <a:r>
              <a:rPr lang="fr-FR" b="1" dirty="0"/>
              <a:t>article R.111-2</a:t>
            </a:r>
            <a:r>
              <a:rPr lang="fr-FR" dirty="0"/>
              <a:t>). Elle correspond à la </a:t>
            </a:r>
            <a:r>
              <a:rPr lang="fr-FR" b="1" dirty="0"/>
              <a:t>surface de plancher, déduction faite de l'épaisseur des murs</a:t>
            </a:r>
            <a:r>
              <a:rPr lang="fr-FR" dirty="0"/>
              <a:t>, des cloisons, des gaines, des ébrasements de portes et des fenêtres, des surfaces des marches et des c</a:t>
            </a:r>
            <a:r>
              <a:rPr lang="fr-FR" b="1" dirty="0"/>
              <a:t>ages d'escaliers, et des surfaces située sous un plafond d'une hauteur inférieure à 1, 80m.</a:t>
            </a:r>
            <a:endParaRPr lang="fr-FR" sz="2000" dirty="0"/>
          </a:p>
        </p:txBody>
      </p:sp>
      <p:pic>
        <p:nvPicPr>
          <p:cNvPr id="5" name="Image 4">
            <a:extLst>
              <a:ext uri="{FF2B5EF4-FFF2-40B4-BE49-F238E27FC236}">
                <a16:creationId xmlns:a16="http://schemas.microsoft.com/office/drawing/2014/main" id="{17C00435-156D-4CF8-80E7-4CB19D760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05451"/>
            <a:ext cx="12192000" cy="952549"/>
          </a:xfrm>
          <a:prstGeom prst="rect">
            <a:avLst/>
          </a:prstGeom>
        </p:spPr>
      </p:pic>
      <p:pic>
        <p:nvPicPr>
          <p:cNvPr id="6" name="Image 5">
            <a:extLst>
              <a:ext uri="{FF2B5EF4-FFF2-40B4-BE49-F238E27FC236}">
                <a16:creationId xmlns:a16="http://schemas.microsoft.com/office/drawing/2014/main" id="{8B91889C-0C39-4112-A902-169376E5C36D}"/>
              </a:ext>
            </a:extLst>
          </p:cNvPr>
          <p:cNvPicPr>
            <a:picLocks noChangeAspect="1"/>
          </p:cNvPicPr>
          <p:nvPr/>
        </p:nvPicPr>
        <p:blipFill>
          <a:blip r:embed="rId3"/>
          <a:stretch>
            <a:fillRect/>
          </a:stretch>
        </p:blipFill>
        <p:spPr>
          <a:xfrm>
            <a:off x="0" y="2465799"/>
            <a:ext cx="3962400" cy="3459708"/>
          </a:xfrm>
          <a:prstGeom prst="rect">
            <a:avLst/>
          </a:prstGeom>
        </p:spPr>
      </p:pic>
    </p:spTree>
    <p:extLst>
      <p:ext uri="{BB962C8B-B14F-4D97-AF65-F5344CB8AC3E}">
        <p14:creationId xmlns:p14="http://schemas.microsoft.com/office/powerpoint/2010/main" val="1070635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D5090-908F-4B08-AF90-628398D022DD}"/>
              </a:ext>
            </a:extLst>
          </p:cNvPr>
          <p:cNvSpPr>
            <a:spLocks noGrp="1"/>
          </p:cNvSpPr>
          <p:nvPr>
            <p:ph type="ctrTitle"/>
          </p:nvPr>
        </p:nvSpPr>
        <p:spPr>
          <a:xfrm>
            <a:off x="1655975" y="0"/>
            <a:ext cx="9144000" cy="2387600"/>
          </a:xfrm>
        </p:spPr>
        <p:txBody>
          <a:bodyPr/>
          <a:lstStyle/>
          <a:p>
            <a:r>
              <a:rPr lang="fr-FR" b="1" dirty="0"/>
              <a:t>4° Autres types de surfaces</a:t>
            </a:r>
            <a:endParaRPr lang="fr-FR" dirty="0"/>
          </a:p>
        </p:txBody>
      </p:sp>
      <p:sp>
        <p:nvSpPr>
          <p:cNvPr id="3" name="Sous-titre 2">
            <a:extLst>
              <a:ext uri="{FF2B5EF4-FFF2-40B4-BE49-F238E27FC236}">
                <a16:creationId xmlns:a16="http://schemas.microsoft.com/office/drawing/2014/main" id="{282ECDE1-9BBD-478C-BADA-1FDB61C5DD52}"/>
              </a:ext>
            </a:extLst>
          </p:cNvPr>
          <p:cNvSpPr>
            <a:spLocks noGrp="1"/>
          </p:cNvSpPr>
          <p:nvPr>
            <p:ph type="subTitle" idx="1"/>
          </p:nvPr>
        </p:nvSpPr>
        <p:spPr>
          <a:xfrm>
            <a:off x="4575979" y="2490763"/>
            <a:ext cx="7348927" cy="1713592"/>
          </a:xfrm>
        </p:spPr>
        <p:txBody>
          <a:bodyPr>
            <a:noAutofit/>
          </a:bodyPr>
          <a:lstStyle/>
          <a:p>
            <a:r>
              <a:rPr lang="fr-FR" b="1" i="0" u="sng" strike="noStrike" baseline="0" dirty="0"/>
              <a:t>4.1. Emprise au sol.</a:t>
            </a:r>
          </a:p>
          <a:p>
            <a:r>
              <a:rPr lang="fr-FR" b="0" i="0" strike="noStrike" baseline="0" dirty="0"/>
              <a:t>La surface d’emprise au sol est une a</a:t>
            </a:r>
            <a:r>
              <a:rPr lang="fr-FR" b="1" i="0" strike="noStrike" baseline="0" dirty="0"/>
              <a:t>ire exprimée en m²</a:t>
            </a:r>
            <a:r>
              <a:rPr lang="fr-FR" b="0" i="0" strike="noStrike" baseline="0" dirty="0"/>
              <a:t>, tout comme les autres surfaces d’une maison. Le calcul est simple : </a:t>
            </a:r>
            <a:r>
              <a:rPr lang="fr-FR" b="1" i="0" strike="noStrike" baseline="0" dirty="0"/>
              <a:t>vous multipliez la largeur par la longueur de vos constructions, puis vous les additionnez ensemble pour connaître la surface d’emprise au sol totale</a:t>
            </a:r>
            <a:r>
              <a:rPr lang="fr-FR" b="1" dirty="0"/>
              <a:t>.</a:t>
            </a:r>
            <a:endParaRPr lang="fr-FR" sz="2000" dirty="0"/>
          </a:p>
        </p:txBody>
      </p:sp>
      <p:pic>
        <p:nvPicPr>
          <p:cNvPr id="5" name="Image 4">
            <a:extLst>
              <a:ext uri="{FF2B5EF4-FFF2-40B4-BE49-F238E27FC236}">
                <a16:creationId xmlns:a16="http://schemas.microsoft.com/office/drawing/2014/main" id="{17C00435-156D-4CF8-80E7-4CB19D760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05451"/>
            <a:ext cx="12192000" cy="952549"/>
          </a:xfrm>
          <a:prstGeom prst="rect">
            <a:avLst/>
          </a:prstGeom>
        </p:spPr>
      </p:pic>
      <p:pic>
        <p:nvPicPr>
          <p:cNvPr id="4" name="Image 3">
            <a:extLst>
              <a:ext uri="{FF2B5EF4-FFF2-40B4-BE49-F238E27FC236}">
                <a16:creationId xmlns:a16="http://schemas.microsoft.com/office/drawing/2014/main" id="{51B7FC97-658B-4AF6-B015-B99CC52F1A99}"/>
              </a:ext>
            </a:extLst>
          </p:cNvPr>
          <p:cNvPicPr>
            <a:picLocks noChangeAspect="1"/>
          </p:cNvPicPr>
          <p:nvPr/>
        </p:nvPicPr>
        <p:blipFill>
          <a:blip r:embed="rId3"/>
          <a:stretch>
            <a:fillRect/>
          </a:stretch>
        </p:blipFill>
        <p:spPr>
          <a:xfrm>
            <a:off x="0" y="2489269"/>
            <a:ext cx="3822700" cy="3416182"/>
          </a:xfrm>
          <a:prstGeom prst="rect">
            <a:avLst/>
          </a:prstGeom>
        </p:spPr>
      </p:pic>
    </p:spTree>
    <p:extLst>
      <p:ext uri="{BB962C8B-B14F-4D97-AF65-F5344CB8AC3E}">
        <p14:creationId xmlns:p14="http://schemas.microsoft.com/office/powerpoint/2010/main" val="1758844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D5090-908F-4B08-AF90-628398D022DD}"/>
              </a:ext>
            </a:extLst>
          </p:cNvPr>
          <p:cNvSpPr>
            <a:spLocks noGrp="1"/>
          </p:cNvSpPr>
          <p:nvPr>
            <p:ph type="ctrTitle"/>
          </p:nvPr>
        </p:nvSpPr>
        <p:spPr>
          <a:xfrm>
            <a:off x="1655975" y="0"/>
            <a:ext cx="9144000" cy="2387600"/>
          </a:xfrm>
        </p:spPr>
        <p:txBody>
          <a:bodyPr/>
          <a:lstStyle/>
          <a:p>
            <a:r>
              <a:rPr lang="fr-FR" b="1" dirty="0"/>
              <a:t>4° Autres types de surfaces</a:t>
            </a:r>
            <a:endParaRPr lang="fr-FR" dirty="0"/>
          </a:p>
        </p:txBody>
      </p:sp>
      <p:sp>
        <p:nvSpPr>
          <p:cNvPr id="3" name="Sous-titre 2">
            <a:extLst>
              <a:ext uri="{FF2B5EF4-FFF2-40B4-BE49-F238E27FC236}">
                <a16:creationId xmlns:a16="http://schemas.microsoft.com/office/drawing/2014/main" id="{282ECDE1-9BBD-478C-BADA-1FDB61C5DD52}"/>
              </a:ext>
            </a:extLst>
          </p:cNvPr>
          <p:cNvSpPr>
            <a:spLocks noGrp="1"/>
          </p:cNvSpPr>
          <p:nvPr>
            <p:ph type="subTitle" idx="1"/>
          </p:nvPr>
        </p:nvSpPr>
        <p:spPr>
          <a:xfrm>
            <a:off x="4575979" y="2490763"/>
            <a:ext cx="7348927" cy="1713592"/>
          </a:xfrm>
        </p:spPr>
        <p:txBody>
          <a:bodyPr>
            <a:noAutofit/>
          </a:bodyPr>
          <a:lstStyle/>
          <a:p>
            <a:r>
              <a:rPr lang="fr-FR" b="1" i="0" u="sng" strike="noStrike" baseline="0" dirty="0"/>
              <a:t>4.2. Surface taxable.</a:t>
            </a:r>
            <a:endParaRPr lang="fr-FR" b="0" i="0" u="sng" strike="noStrike" baseline="0" dirty="0"/>
          </a:p>
          <a:p>
            <a:r>
              <a:rPr lang="fr-FR" b="0" i="0" strike="noStrike" baseline="0" dirty="0"/>
              <a:t>La surface taxable est </a:t>
            </a:r>
            <a:r>
              <a:rPr lang="fr-FR" b="1" i="0" strike="noStrike" baseline="0" dirty="0"/>
              <a:t>égale à la somme des surfaces de chaque niveau clos et couvert, calculée à partir du « nu intérieur » des façades,</a:t>
            </a:r>
            <a:r>
              <a:rPr lang="fr-FR" b="0" i="0" strike="noStrike" baseline="0" dirty="0"/>
              <a:t> après déduction : des surfaces correspondant à l’épaisseur des murs entourant les embrasures des portes et fenêtres donnant sur l’extérieur</a:t>
            </a:r>
            <a:endParaRPr lang="fr-FR" sz="2000" dirty="0"/>
          </a:p>
        </p:txBody>
      </p:sp>
      <p:pic>
        <p:nvPicPr>
          <p:cNvPr id="5" name="Image 4">
            <a:extLst>
              <a:ext uri="{FF2B5EF4-FFF2-40B4-BE49-F238E27FC236}">
                <a16:creationId xmlns:a16="http://schemas.microsoft.com/office/drawing/2014/main" id="{17C00435-156D-4CF8-80E7-4CB19D760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05451"/>
            <a:ext cx="12192000" cy="952549"/>
          </a:xfrm>
          <a:prstGeom prst="rect">
            <a:avLst/>
          </a:prstGeom>
        </p:spPr>
      </p:pic>
      <p:pic>
        <p:nvPicPr>
          <p:cNvPr id="6" name="Image 5">
            <a:extLst>
              <a:ext uri="{FF2B5EF4-FFF2-40B4-BE49-F238E27FC236}">
                <a16:creationId xmlns:a16="http://schemas.microsoft.com/office/drawing/2014/main" id="{C51446E1-2C7C-44B7-886D-6FC139AC4C78}"/>
              </a:ext>
            </a:extLst>
          </p:cNvPr>
          <p:cNvPicPr>
            <a:picLocks noChangeAspect="1"/>
          </p:cNvPicPr>
          <p:nvPr/>
        </p:nvPicPr>
        <p:blipFill>
          <a:blip r:embed="rId3"/>
          <a:stretch>
            <a:fillRect/>
          </a:stretch>
        </p:blipFill>
        <p:spPr>
          <a:xfrm>
            <a:off x="-1" y="2316686"/>
            <a:ext cx="4015819" cy="3588765"/>
          </a:xfrm>
          <a:prstGeom prst="rect">
            <a:avLst/>
          </a:prstGeom>
        </p:spPr>
      </p:pic>
    </p:spTree>
    <p:extLst>
      <p:ext uri="{BB962C8B-B14F-4D97-AF65-F5344CB8AC3E}">
        <p14:creationId xmlns:p14="http://schemas.microsoft.com/office/powerpoint/2010/main" val="1833581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D5090-908F-4B08-AF90-628398D022DD}"/>
              </a:ext>
            </a:extLst>
          </p:cNvPr>
          <p:cNvSpPr>
            <a:spLocks noGrp="1"/>
          </p:cNvSpPr>
          <p:nvPr>
            <p:ph type="ctrTitle"/>
          </p:nvPr>
        </p:nvSpPr>
        <p:spPr>
          <a:xfrm>
            <a:off x="1655975" y="0"/>
            <a:ext cx="9144000" cy="2387600"/>
          </a:xfrm>
        </p:spPr>
        <p:txBody>
          <a:bodyPr/>
          <a:lstStyle/>
          <a:p>
            <a:r>
              <a:rPr lang="fr-FR" b="1" dirty="0"/>
              <a:t>4° Autres types de surfaces</a:t>
            </a:r>
            <a:endParaRPr lang="fr-FR" dirty="0"/>
          </a:p>
        </p:txBody>
      </p:sp>
      <p:sp>
        <p:nvSpPr>
          <p:cNvPr id="3" name="Sous-titre 2">
            <a:extLst>
              <a:ext uri="{FF2B5EF4-FFF2-40B4-BE49-F238E27FC236}">
                <a16:creationId xmlns:a16="http://schemas.microsoft.com/office/drawing/2014/main" id="{282ECDE1-9BBD-478C-BADA-1FDB61C5DD52}"/>
              </a:ext>
            </a:extLst>
          </p:cNvPr>
          <p:cNvSpPr>
            <a:spLocks noGrp="1"/>
          </p:cNvSpPr>
          <p:nvPr>
            <p:ph type="subTitle" idx="1"/>
          </p:nvPr>
        </p:nvSpPr>
        <p:spPr>
          <a:xfrm>
            <a:off x="4575979" y="2490763"/>
            <a:ext cx="7348927" cy="1713592"/>
          </a:xfrm>
        </p:spPr>
        <p:txBody>
          <a:bodyPr>
            <a:noAutofit/>
          </a:bodyPr>
          <a:lstStyle/>
          <a:p>
            <a:r>
              <a:rPr lang="fr-FR" b="1" i="0" u="sng" strike="noStrike" baseline="0" dirty="0"/>
              <a:t>4.3. Surface de plancher.</a:t>
            </a:r>
          </a:p>
          <a:p>
            <a:r>
              <a:rPr lang="fr-FR" b="0" i="0" strike="noStrike" baseline="0" dirty="0"/>
              <a:t>La surface de plancher correspond à </a:t>
            </a:r>
            <a:r>
              <a:rPr lang="fr-FR" b="1" i="0" strike="noStrike" baseline="0" dirty="0"/>
              <a:t>la somme des surfaces de tous les niveaux construits,</a:t>
            </a:r>
            <a:r>
              <a:rPr lang="fr-FR" b="0" i="0" strike="noStrike" baseline="0" dirty="0"/>
              <a:t> clos et couvert, dont la hauteur de plafond est supérieure à 1,80 m.</a:t>
            </a:r>
            <a:endParaRPr lang="fr-FR" sz="2000" dirty="0"/>
          </a:p>
        </p:txBody>
      </p:sp>
      <p:pic>
        <p:nvPicPr>
          <p:cNvPr id="5" name="Image 4">
            <a:extLst>
              <a:ext uri="{FF2B5EF4-FFF2-40B4-BE49-F238E27FC236}">
                <a16:creationId xmlns:a16="http://schemas.microsoft.com/office/drawing/2014/main" id="{17C00435-156D-4CF8-80E7-4CB19D760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05451"/>
            <a:ext cx="12192000" cy="952549"/>
          </a:xfrm>
          <a:prstGeom prst="rect">
            <a:avLst/>
          </a:prstGeom>
        </p:spPr>
      </p:pic>
      <p:pic>
        <p:nvPicPr>
          <p:cNvPr id="4" name="Image 3">
            <a:extLst>
              <a:ext uri="{FF2B5EF4-FFF2-40B4-BE49-F238E27FC236}">
                <a16:creationId xmlns:a16="http://schemas.microsoft.com/office/drawing/2014/main" id="{4F04BC3F-8133-4DC3-8711-B68A2D50E848}"/>
              </a:ext>
            </a:extLst>
          </p:cNvPr>
          <p:cNvPicPr>
            <a:picLocks noChangeAspect="1"/>
          </p:cNvPicPr>
          <p:nvPr/>
        </p:nvPicPr>
        <p:blipFill>
          <a:blip r:embed="rId3"/>
          <a:stretch>
            <a:fillRect/>
          </a:stretch>
        </p:blipFill>
        <p:spPr>
          <a:xfrm>
            <a:off x="-1" y="2573518"/>
            <a:ext cx="3816059" cy="3331933"/>
          </a:xfrm>
          <a:prstGeom prst="rect">
            <a:avLst/>
          </a:prstGeom>
        </p:spPr>
      </p:pic>
    </p:spTree>
    <p:extLst>
      <p:ext uri="{BB962C8B-B14F-4D97-AF65-F5344CB8AC3E}">
        <p14:creationId xmlns:p14="http://schemas.microsoft.com/office/powerpoint/2010/main" val="1927140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D5090-908F-4B08-AF90-628398D022DD}"/>
              </a:ext>
            </a:extLst>
          </p:cNvPr>
          <p:cNvSpPr>
            <a:spLocks noGrp="1"/>
          </p:cNvSpPr>
          <p:nvPr>
            <p:ph type="ctrTitle"/>
          </p:nvPr>
        </p:nvSpPr>
        <p:spPr>
          <a:xfrm>
            <a:off x="1655975" y="0"/>
            <a:ext cx="9144000" cy="2387600"/>
          </a:xfrm>
        </p:spPr>
        <p:txBody>
          <a:bodyPr/>
          <a:lstStyle/>
          <a:p>
            <a:r>
              <a:rPr lang="fr-FR" b="1" dirty="0"/>
              <a:t>4° Autres types de surfaces</a:t>
            </a:r>
            <a:endParaRPr lang="fr-FR" dirty="0"/>
          </a:p>
        </p:txBody>
      </p:sp>
      <p:sp>
        <p:nvSpPr>
          <p:cNvPr id="3" name="Sous-titre 2">
            <a:extLst>
              <a:ext uri="{FF2B5EF4-FFF2-40B4-BE49-F238E27FC236}">
                <a16:creationId xmlns:a16="http://schemas.microsoft.com/office/drawing/2014/main" id="{282ECDE1-9BBD-478C-BADA-1FDB61C5DD52}"/>
              </a:ext>
            </a:extLst>
          </p:cNvPr>
          <p:cNvSpPr>
            <a:spLocks noGrp="1"/>
          </p:cNvSpPr>
          <p:nvPr>
            <p:ph type="subTitle" idx="1"/>
          </p:nvPr>
        </p:nvSpPr>
        <p:spPr>
          <a:xfrm>
            <a:off x="3898490" y="2173994"/>
            <a:ext cx="8219768" cy="4297111"/>
          </a:xfrm>
        </p:spPr>
        <p:txBody>
          <a:bodyPr>
            <a:noAutofit/>
          </a:bodyPr>
          <a:lstStyle/>
          <a:p>
            <a:r>
              <a:rPr lang="fr-FR" b="1" i="0" u="sng" strike="noStrike" baseline="0" dirty="0"/>
              <a:t>4.4. Surface RT.</a:t>
            </a:r>
          </a:p>
          <a:p>
            <a:pPr algn="just"/>
            <a:r>
              <a:rPr lang="fr-FR" b="0" i="0" u="none" strike="noStrike" baseline="0" dirty="0"/>
              <a:t>Les surfaces utilisées dans la </a:t>
            </a:r>
            <a:r>
              <a:rPr lang="fr-FR" b="1" i="0" u="none" strike="noStrike" baseline="0" dirty="0"/>
              <a:t>RT 2012</a:t>
            </a:r>
            <a:r>
              <a:rPr lang="fr-FR" b="0" i="0" u="none" strike="noStrike" baseline="0" dirty="0"/>
              <a:t> ne sont pas les mêmes que celles utilisées pour votre permis de construire. Le </a:t>
            </a:r>
            <a:r>
              <a:rPr lang="fr-FR" b="1" i="0" u="none" strike="noStrike" baseline="0" dirty="0"/>
              <a:t>Calcul de la SRT reste inchangé par rapport à celui de la SHONRT.</a:t>
            </a:r>
            <a:endParaRPr lang="fr-FR" b="0" i="0" u="none" strike="noStrike" baseline="0" dirty="0"/>
          </a:p>
          <a:p>
            <a:pPr algn="just"/>
            <a:r>
              <a:rPr lang="fr-FR" b="0" i="0" u="sng" strike="noStrike" baseline="0" dirty="0"/>
              <a:t>- des locaux aménagés.</a:t>
            </a:r>
          </a:p>
          <a:p>
            <a:pPr algn="just"/>
            <a:r>
              <a:rPr lang="fr-FR" b="0" i="0" u="sng" strike="noStrike" baseline="0" dirty="0"/>
              <a:t>- les locaux à l’usage d’habitation et de circulation closes</a:t>
            </a:r>
          </a:p>
          <a:p>
            <a:pPr algn="just"/>
            <a:r>
              <a:rPr lang="fr-FR" b="0" i="0" u="sng" strike="noStrike" baseline="0" dirty="0"/>
              <a:t>- des parties du niveau inférieur auquel s’arrête la trémie d’un ascenseur</a:t>
            </a:r>
          </a:p>
          <a:p>
            <a:pPr algn="just"/>
            <a:r>
              <a:rPr lang="fr-FR" b="0" i="0" u="sng" strike="noStrike" baseline="0" dirty="0"/>
              <a:t>- les gaines techniques logements.</a:t>
            </a:r>
          </a:p>
        </p:txBody>
      </p:sp>
      <p:pic>
        <p:nvPicPr>
          <p:cNvPr id="5" name="Image 4">
            <a:extLst>
              <a:ext uri="{FF2B5EF4-FFF2-40B4-BE49-F238E27FC236}">
                <a16:creationId xmlns:a16="http://schemas.microsoft.com/office/drawing/2014/main" id="{17C00435-156D-4CF8-80E7-4CB19D760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05451"/>
            <a:ext cx="12192000" cy="952549"/>
          </a:xfrm>
          <a:prstGeom prst="rect">
            <a:avLst/>
          </a:prstGeom>
        </p:spPr>
      </p:pic>
      <p:pic>
        <p:nvPicPr>
          <p:cNvPr id="6" name="Image 5">
            <a:extLst>
              <a:ext uri="{FF2B5EF4-FFF2-40B4-BE49-F238E27FC236}">
                <a16:creationId xmlns:a16="http://schemas.microsoft.com/office/drawing/2014/main" id="{7555A90E-0E0A-464A-ABED-A9B8A6846DB1}"/>
              </a:ext>
            </a:extLst>
          </p:cNvPr>
          <p:cNvPicPr>
            <a:picLocks noChangeAspect="1"/>
          </p:cNvPicPr>
          <p:nvPr/>
        </p:nvPicPr>
        <p:blipFill>
          <a:blip r:embed="rId3"/>
          <a:stretch>
            <a:fillRect/>
          </a:stretch>
        </p:blipFill>
        <p:spPr>
          <a:xfrm>
            <a:off x="0" y="2565932"/>
            <a:ext cx="3824748" cy="3339518"/>
          </a:xfrm>
          <a:prstGeom prst="rect">
            <a:avLst/>
          </a:prstGeom>
        </p:spPr>
      </p:pic>
    </p:spTree>
    <p:extLst>
      <p:ext uri="{BB962C8B-B14F-4D97-AF65-F5344CB8AC3E}">
        <p14:creationId xmlns:p14="http://schemas.microsoft.com/office/powerpoint/2010/main" val="54112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D5090-908F-4B08-AF90-628398D022DD}"/>
              </a:ext>
            </a:extLst>
          </p:cNvPr>
          <p:cNvSpPr>
            <a:spLocks noGrp="1"/>
          </p:cNvSpPr>
          <p:nvPr>
            <p:ph type="ctrTitle"/>
          </p:nvPr>
        </p:nvSpPr>
        <p:spPr>
          <a:xfrm>
            <a:off x="1655975" y="0"/>
            <a:ext cx="9144000" cy="2387600"/>
          </a:xfrm>
        </p:spPr>
        <p:txBody>
          <a:bodyPr/>
          <a:lstStyle/>
          <a:p>
            <a:r>
              <a:rPr lang="fr-FR" b="1" dirty="0"/>
              <a:t>4° Autres types de surfaces</a:t>
            </a:r>
            <a:endParaRPr lang="fr-FR" dirty="0"/>
          </a:p>
        </p:txBody>
      </p:sp>
      <p:sp>
        <p:nvSpPr>
          <p:cNvPr id="3" name="Sous-titre 2">
            <a:extLst>
              <a:ext uri="{FF2B5EF4-FFF2-40B4-BE49-F238E27FC236}">
                <a16:creationId xmlns:a16="http://schemas.microsoft.com/office/drawing/2014/main" id="{282ECDE1-9BBD-478C-BADA-1FDB61C5DD52}"/>
              </a:ext>
            </a:extLst>
          </p:cNvPr>
          <p:cNvSpPr>
            <a:spLocks noGrp="1"/>
          </p:cNvSpPr>
          <p:nvPr>
            <p:ph type="subTitle" idx="1"/>
          </p:nvPr>
        </p:nvSpPr>
        <p:spPr>
          <a:xfrm>
            <a:off x="3898490" y="2173994"/>
            <a:ext cx="8219768" cy="4297111"/>
          </a:xfrm>
        </p:spPr>
        <p:txBody>
          <a:bodyPr>
            <a:noAutofit/>
          </a:bodyPr>
          <a:lstStyle/>
          <a:p>
            <a:r>
              <a:rPr lang="fr-FR" b="1" i="0" u="sng" strike="noStrike" baseline="0" dirty="0"/>
              <a:t>4.5. Surface loi CARREZ.</a:t>
            </a:r>
          </a:p>
          <a:p>
            <a:r>
              <a:rPr lang="fr-FR" dirty="0"/>
              <a:t>Elle correspond à une mesure spécifique de la superficie habitable d’un logement. Les éléments tels que murs, cloisons, marches, balcons, terrasses, embrasures de portes et fenêtres, gaines, cave et parking ne sont pas pris en compte. </a:t>
            </a:r>
            <a:r>
              <a:rPr lang="fr-FR" b="1" dirty="0"/>
              <a:t>Seules les surfaces dont la hauteur sous plafond atteint 1,80 m sont comptabilisées</a:t>
            </a:r>
            <a:r>
              <a:rPr lang="fr-FR" dirty="0"/>
              <a:t>.</a:t>
            </a:r>
          </a:p>
          <a:p>
            <a:r>
              <a:rPr lang="fr-FR" b="0" i="0" u="none" strike="noStrike" baseline="0" dirty="0"/>
              <a:t>Les lots de moins de 8m², les pièces non privatives ou impropres à l’habitation comme les balcons et terrasses ouverts sont exclus.</a:t>
            </a:r>
            <a:endParaRPr lang="fr-FR" b="0" i="0" u="sng" strike="noStrike" baseline="0" dirty="0"/>
          </a:p>
        </p:txBody>
      </p:sp>
      <p:pic>
        <p:nvPicPr>
          <p:cNvPr id="5" name="Image 4">
            <a:extLst>
              <a:ext uri="{FF2B5EF4-FFF2-40B4-BE49-F238E27FC236}">
                <a16:creationId xmlns:a16="http://schemas.microsoft.com/office/drawing/2014/main" id="{17C00435-156D-4CF8-80E7-4CB19D760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05451"/>
            <a:ext cx="12192000" cy="952549"/>
          </a:xfrm>
          <a:prstGeom prst="rect">
            <a:avLst/>
          </a:prstGeom>
        </p:spPr>
      </p:pic>
      <p:pic>
        <p:nvPicPr>
          <p:cNvPr id="4" name="Image 3">
            <a:extLst>
              <a:ext uri="{FF2B5EF4-FFF2-40B4-BE49-F238E27FC236}">
                <a16:creationId xmlns:a16="http://schemas.microsoft.com/office/drawing/2014/main" id="{5396F98C-7C0B-4176-BC51-ACD42CC7FA06}"/>
              </a:ext>
            </a:extLst>
          </p:cNvPr>
          <p:cNvPicPr>
            <a:picLocks noChangeAspect="1"/>
          </p:cNvPicPr>
          <p:nvPr/>
        </p:nvPicPr>
        <p:blipFill>
          <a:blip r:embed="rId3"/>
          <a:stretch>
            <a:fillRect/>
          </a:stretch>
        </p:blipFill>
        <p:spPr>
          <a:xfrm>
            <a:off x="-1" y="2489200"/>
            <a:ext cx="3912629" cy="3416251"/>
          </a:xfrm>
          <a:prstGeom prst="rect">
            <a:avLst/>
          </a:prstGeom>
        </p:spPr>
      </p:pic>
    </p:spTree>
    <p:extLst>
      <p:ext uri="{BB962C8B-B14F-4D97-AF65-F5344CB8AC3E}">
        <p14:creationId xmlns:p14="http://schemas.microsoft.com/office/powerpoint/2010/main" val="419868642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TotalTime>
  <Words>711</Words>
  <Application>Microsoft Office PowerPoint</Application>
  <PresentationFormat>Grand écran</PresentationFormat>
  <Paragraphs>51</Paragraphs>
  <Slides>11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11</vt:i4>
      </vt:variant>
    </vt:vector>
  </HeadingPairs>
  <TitlesOfParts>
    <vt:vector size="15" baseType="lpstr">
      <vt:lpstr>Arial</vt:lpstr>
      <vt:lpstr>Calibri</vt:lpstr>
      <vt:lpstr>Calibri Light</vt:lpstr>
      <vt:lpstr>Thème Office</vt:lpstr>
      <vt:lpstr>Les surfaces</vt:lpstr>
      <vt:lpstr>1° Surface Hors Oeuvre Brut  (S.H.O.B)</vt:lpstr>
      <vt:lpstr>2°  Surface Hors Oeuvre Nette (S.H.O.N)</vt:lpstr>
      <vt:lpstr>2°  Surface Hors Oeuvre Nette (S.H.O.N)</vt:lpstr>
      <vt:lpstr>2°  Surface Hors Oeuvre Nette (S.H.O.N)</vt:lpstr>
      <vt:lpstr>3° Surface Habitable</vt:lpstr>
      <vt:lpstr>4° Autres types de surfaces</vt:lpstr>
      <vt:lpstr>4° Autres types de surfaces</vt:lpstr>
      <vt:lpstr>4° Autres types de surfaces</vt:lpstr>
      <vt:lpstr>4° Autres types de surfaces</vt:lpstr>
      <vt:lpstr>4° Autres types de surfaces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surfaces</dc:title>
  <dc:creator>Thierry JOST</dc:creator>
  <cp:lastModifiedBy>Thierry JOST</cp:lastModifiedBy>
  <cp:revision>9</cp:revision>
  <dcterms:created xsi:type="dcterms:W3CDTF">2020-11-17T11:44:19Z</dcterms:created>
  <dcterms:modified xsi:type="dcterms:W3CDTF">2020-11-17T13:00:07Z</dcterms:modified>
</cp:coreProperties>
</file>